
<file path=[Content_Types].xml><?xml version="1.0" encoding="utf-8"?>
<Types xmlns="http://schemas.openxmlformats.org/package/2006/content-types">
  <Default Extension="1" ContentType="image/jpeg"/>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56" r:id="rId5"/>
    <p:sldId id="257" r:id="rId6"/>
    <p:sldId id="320" r:id="rId7"/>
    <p:sldId id="335" r:id="rId8"/>
    <p:sldId id="308" r:id="rId9"/>
    <p:sldId id="259" r:id="rId10"/>
    <p:sldId id="336" r:id="rId11"/>
    <p:sldId id="337" r:id="rId12"/>
    <p:sldId id="339" r:id="rId13"/>
    <p:sldId id="338" r:id="rId14"/>
    <p:sldId id="340" r:id="rId15"/>
    <p:sldId id="342" r:id="rId16"/>
    <p:sldId id="343" r:id="rId17"/>
    <p:sldId id="341" r:id="rId18"/>
    <p:sldId id="344" r:id="rId19"/>
    <p:sldId id="345" r:id="rId20"/>
    <p:sldId id="347" r:id="rId21"/>
    <p:sldId id="348" r:id="rId22"/>
    <p:sldId id="346" r:id="rId23"/>
    <p:sldId id="322" r:id="rId24"/>
    <p:sldId id="333" r:id="rId25"/>
    <p:sldId id="318" r:id="rId26"/>
    <p:sldId id="349" r:id="rId27"/>
    <p:sldId id="30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8"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india\OneDrive\Desktop\dataset%20working.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india\OneDrive\Desktop\dataset%20working.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india\OneDrive\Desktop\dataset%20working.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india\OneDrive\Desktop\dataset%20working.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india\OneDrive\Desktop\dataset%20working.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 working.xlsx]task 1!PivotTable4</c:name>
    <c:fmtId val="8"/>
  </c:pivotSource>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a:t>Average call duration (in</a:t>
            </a:r>
            <a:r>
              <a:rPr lang="en-US" baseline="0"/>
              <a:t> seconds)</a:t>
            </a:r>
            <a:endParaRPr lang="en-US"/>
          </a:p>
        </c:rich>
      </c:tx>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1'!$B$3</c:f>
              <c:strCache>
                <c:ptCount val="1"/>
                <c:pt idx="0">
                  <c:v>Total</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'task 1'!$A$4:$A$16</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1'!$B$4:$B$16</c:f>
              <c:numCache>
                <c:formatCode>0.00</c:formatCode>
                <c:ptCount val="12"/>
                <c:pt idx="0">
                  <c:v>199.0691056910569</c:v>
                </c:pt>
                <c:pt idx="1">
                  <c:v>203.33103015075378</c:v>
                </c:pt>
                <c:pt idx="2">
                  <c:v>199.25502336448599</c:v>
                </c:pt>
                <c:pt idx="3">
                  <c:v>192.88878286683629</c:v>
                </c:pt>
                <c:pt idx="4">
                  <c:v>194.74017442518971</c:v>
                </c:pt>
                <c:pt idx="5">
                  <c:v>193.67707549535993</c:v>
                </c:pt>
                <c:pt idx="6">
                  <c:v>198.88891752577319</c:v>
                </c:pt>
                <c:pt idx="7">
                  <c:v>200.86818644931228</c:v>
                </c:pt>
                <c:pt idx="8">
                  <c:v>200.24878305486121</c:v>
                </c:pt>
                <c:pt idx="9">
                  <c:v>202.55096774193549</c:v>
                </c:pt>
                <c:pt idx="10">
                  <c:v>203.40607252075142</c:v>
                </c:pt>
                <c:pt idx="11">
                  <c:v>202.84599303135889</c:v>
                </c:pt>
              </c:numCache>
            </c:numRef>
          </c:val>
          <c:extLst>
            <c:ext xmlns:c16="http://schemas.microsoft.com/office/drawing/2014/chart" uri="{C3380CC4-5D6E-409C-BE32-E72D297353CC}">
              <c16:uniqueId val="{00000000-3355-457F-894F-5B7CF9289A4A}"/>
            </c:ext>
          </c:extLst>
        </c:ser>
        <c:dLbls>
          <c:showLegendKey val="0"/>
          <c:showVal val="1"/>
          <c:showCatName val="0"/>
          <c:showSerName val="0"/>
          <c:showPercent val="0"/>
          <c:showBubbleSize val="0"/>
        </c:dLbls>
        <c:gapWidth val="84"/>
        <c:gapDepth val="53"/>
        <c:shape val="box"/>
        <c:axId val="925527752"/>
        <c:axId val="925528832"/>
        <c:axId val="0"/>
      </c:bar3DChart>
      <c:catAx>
        <c:axId val="92552775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crossAx val="925528832"/>
        <c:crosses val="autoZero"/>
        <c:auto val="1"/>
        <c:lblAlgn val="ctr"/>
        <c:lblOffset val="100"/>
        <c:noMultiLvlLbl val="0"/>
      </c:catAx>
      <c:valAx>
        <c:axId val="925528832"/>
        <c:scaling>
          <c:orientation val="minMax"/>
        </c:scaling>
        <c:delete val="1"/>
        <c:axPos val="l"/>
        <c:numFmt formatCode="0.00" sourceLinked="1"/>
        <c:majorTickMark val="out"/>
        <c:minorTickMark val="none"/>
        <c:tickLblPos val="nextTo"/>
        <c:crossAx val="9255277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 working.xlsx]task 2!PivotTable5</c:name>
    <c:fmtId val="13"/>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NUMBER OF CALLS RECEIVED</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0966921332285701"/>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483E-2"/>
              <c:y val="-0.1132077837404082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5.0790108015787185E-3"/>
              <c:y val="-0.1379777766632674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9785695941144644E-2"/>
              <c:y val="-9.905350207020301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9.5472872823762316E-3"/>
              <c:y val="-0.12382349499306217"/>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419453437122359E-2"/>
              <c:y val="-0.1344392062457161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2882083245517853E-2"/>
              <c:y val="-0.1485934879159213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8158503004149495E-4"/>
              <c:y val="-0.120284924575510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6436745867493882E-3"/>
              <c:y val="-0.11320778374040828"/>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30900635828164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348E-2"/>
              <c:y val="-0.13443920624571609"/>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0758402347578534E-2"/>
              <c:y val="-9.19763612351005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0966921332285701"/>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483E-2"/>
              <c:y val="-0.1132077837404082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5.0790108015787185E-3"/>
              <c:y val="-0.1379777766632674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9785695941144644E-2"/>
              <c:y val="-9.905350207020301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9.5472872823762316E-3"/>
              <c:y val="-0.12382349499306217"/>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419453437122359E-2"/>
              <c:y val="-0.1344392062457161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2882083245517853E-2"/>
              <c:y val="-0.1485934879159213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8158503004149495E-4"/>
              <c:y val="-0.120284924575510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6436745867493882E-3"/>
              <c:y val="-0.11320778374040828"/>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30900635828164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348E-2"/>
              <c:y val="-0.13443920624571609"/>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0758402347578534E-2"/>
              <c:y val="-9.19763612351005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1"/>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0966921332285701"/>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483E-2"/>
              <c:y val="-0.1132077837404082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5.0790108015787185E-3"/>
              <c:y val="-0.1379777766632674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9785695941144644E-2"/>
              <c:y val="-9.905350207020301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9.5472872823762316E-3"/>
              <c:y val="-0.12382349499306217"/>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419453437122359E-2"/>
              <c:y val="-0.1344392062457161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2882083245517853E-2"/>
              <c:y val="-0.14859348791592134"/>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8158503004149495E-4"/>
              <c:y val="-0.120284924575510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6436745867493882E-3"/>
              <c:y val="-0.11320778374040828"/>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6370512922391941E-2"/>
              <c:y val="-0.13090063582816486"/>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1.1982623497205348E-2"/>
              <c:y val="-0.13443920624571609"/>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w="34925" cap="rnd">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Lbl>
          <c:idx val="0"/>
          <c:layout>
            <c:manualLayout>
              <c:x val="-2.0758402347578534E-2"/>
              <c:y val="-9.19763612351005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2'!$B$3</c:f>
              <c:strCache>
                <c:ptCount val="1"/>
                <c:pt idx="0">
                  <c:v>NUMBER OF CALLS</c:v>
                </c:pt>
              </c:strCache>
            </c:strRef>
          </c:tx>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invertIfNegative val="0"/>
          <c:dLbls>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2">
                        <a:lumMod val="1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2'!$A$4:$A$16</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2'!$B$4:$B$16</c:f>
              <c:numCache>
                <c:formatCode>General</c:formatCode>
                <c:ptCount val="12"/>
                <c:pt idx="0">
                  <c:v>4428</c:v>
                </c:pt>
                <c:pt idx="1">
                  <c:v>6368</c:v>
                </c:pt>
                <c:pt idx="2">
                  <c:v>8560</c:v>
                </c:pt>
                <c:pt idx="3">
                  <c:v>9432</c:v>
                </c:pt>
                <c:pt idx="4">
                  <c:v>8829</c:v>
                </c:pt>
                <c:pt idx="5">
                  <c:v>7974</c:v>
                </c:pt>
                <c:pt idx="6">
                  <c:v>7760</c:v>
                </c:pt>
                <c:pt idx="7">
                  <c:v>7852</c:v>
                </c:pt>
                <c:pt idx="8">
                  <c:v>7601</c:v>
                </c:pt>
                <c:pt idx="9">
                  <c:v>6200</c:v>
                </c:pt>
                <c:pt idx="10">
                  <c:v>4578</c:v>
                </c:pt>
                <c:pt idx="11">
                  <c:v>2870</c:v>
                </c:pt>
              </c:numCache>
            </c:numRef>
          </c:val>
          <c:extLst>
            <c:ext xmlns:c16="http://schemas.microsoft.com/office/drawing/2014/chart" uri="{C3380CC4-5D6E-409C-BE32-E72D297353CC}">
              <c16:uniqueId val="{00000000-B073-4FC5-8CB1-8FE7B77D3761}"/>
            </c:ext>
          </c:extLst>
        </c:ser>
        <c:dLbls>
          <c:dLblPos val="ctr"/>
          <c:showLegendKey val="0"/>
          <c:showVal val="1"/>
          <c:showCatName val="0"/>
          <c:showSerName val="0"/>
          <c:showPercent val="0"/>
          <c:showBubbleSize val="0"/>
        </c:dLbls>
        <c:gapWidth val="219"/>
        <c:overlap val="-27"/>
        <c:axId val="635143440"/>
        <c:axId val="1471401104"/>
      </c:barChart>
      <c:lineChart>
        <c:grouping val="standard"/>
        <c:varyColors val="0"/>
        <c:ser>
          <c:idx val="1"/>
          <c:order val="1"/>
          <c:tx>
            <c:strRef>
              <c:f>'task 2'!$C$3</c:f>
              <c:strCache>
                <c:ptCount val="1"/>
                <c:pt idx="0">
                  <c:v>PERCENTAGE OF CALLS</c:v>
                </c:pt>
              </c:strCache>
            </c:strRef>
          </c:tx>
          <c:spPr>
            <a:ln w="34925" cap="rnd">
              <a:solidFill>
                <a:schemeClr val="accent2"/>
              </a:solidFill>
              <a:round/>
            </a:ln>
            <a:effectLst>
              <a:outerShdw blurRad="44450" dist="21590" dir="5400000" rotWithShape="0">
                <a:srgbClr val="000000">
                  <a:alpha val="40000"/>
                </a:srgbClr>
              </a:outerShdw>
            </a:effectLst>
          </c:spPr>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dPt>
            <c:idx val="0"/>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1-B073-4FC5-8CB1-8FE7B77D3761}"/>
              </c:ext>
            </c:extLst>
          </c:dPt>
          <c:dPt>
            <c:idx val="1"/>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2-B073-4FC5-8CB1-8FE7B77D3761}"/>
              </c:ext>
            </c:extLst>
          </c:dPt>
          <c:dPt>
            <c:idx val="2"/>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3-B073-4FC5-8CB1-8FE7B77D3761}"/>
              </c:ext>
            </c:extLst>
          </c:dPt>
          <c:dPt>
            <c:idx val="3"/>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4-B073-4FC5-8CB1-8FE7B77D3761}"/>
              </c:ext>
            </c:extLst>
          </c:dPt>
          <c:dPt>
            <c:idx val="4"/>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5-B073-4FC5-8CB1-8FE7B77D3761}"/>
              </c:ext>
            </c:extLst>
          </c:dPt>
          <c:dPt>
            <c:idx val="5"/>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6-B073-4FC5-8CB1-8FE7B77D3761}"/>
              </c:ext>
            </c:extLst>
          </c:dPt>
          <c:dPt>
            <c:idx val="6"/>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7-B073-4FC5-8CB1-8FE7B77D3761}"/>
              </c:ext>
            </c:extLst>
          </c:dPt>
          <c:dPt>
            <c:idx val="7"/>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8-B073-4FC5-8CB1-8FE7B77D3761}"/>
              </c:ext>
            </c:extLst>
          </c:dPt>
          <c:dPt>
            <c:idx val="8"/>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9-B073-4FC5-8CB1-8FE7B77D3761}"/>
              </c:ext>
            </c:extLst>
          </c:dPt>
          <c:dPt>
            <c:idx val="9"/>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A-B073-4FC5-8CB1-8FE7B77D3761}"/>
              </c:ext>
            </c:extLst>
          </c:dPt>
          <c:dPt>
            <c:idx val="10"/>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B-B073-4FC5-8CB1-8FE7B77D3761}"/>
              </c:ext>
            </c:extLst>
          </c:dPt>
          <c:dPt>
            <c:idx val="11"/>
            <c:marker>
              <c:symbol val="circle"/>
              <c:size val="6"/>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w="9525">
                  <a:solidFill>
                    <a:schemeClr val="accent2"/>
                  </a:solidFill>
                  <a:round/>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bubble3D val="0"/>
            <c:extLst>
              <c:ext xmlns:c16="http://schemas.microsoft.com/office/drawing/2014/chart" uri="{C3380CC4-5D6E-409C-BE32-E72D297353CC}">
                <c16:uniqueId val="{0000000C-B073-4FC5-8CB1-8FE7B77D3761}"/>
              </c:ext>
            </c:extLst>
          </c:dPt>
          <c:dLbls>
            <c:dLbl>
              <c:idx val="0"/>
              <c:layout>
                <c:manualLayout>
                  <c:x val="-1.6370512922391941E-2"/>
                  <c:y val="-0.10966921332285701"/>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073-4FC5-8CB1-8FE7B77D3761}"/>
                </c:ext>
              </c:extLst>
            </c:dLbl>
            <c:dLbl>
              <c:idx val="1"/>
              <c:layout>
                <c:manualLayout>
                  <c:x val="-1.1982623497205483E-2"/>
                  <c:y val="-0.11320778374040824"/>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073-4FC5-8CB1-8FE7B77D3761}"/>
                </c:ext>
              </c:extLst>
            </c:dLbl>
            <c:dLbl>
              <c:idx val="2"/>
              <c:layout>
                <c:manualLayout>
                  <c:x val="-5.0790108015787185E-3"/>
                  <c:y val="-0.13797777666326744"/>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073-4FC5-8CB1-8FE7B77D3761}"/>
                </c:ext>
              </c:extLst>
            </c:dLbl>
            <c:dLbl>
              <c:idx val="3"/>
              <c:layout>
                <c:manualLayout>
                  <c:x val="1.9785695941144644E-2"/>
                  <c:y val="-9.905350207020301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073-4FC5-8CB1-8FE7B77D3761}"/>
                </c:ext>
              </c:extLst>
            </c:dLbl>
            <c:dLbl>
              <c:idx val="4"/>
              <c:layout>
                <c:manualLayout>
                  <c:x val="9.5472872823762316E-3"/>
                  <c:y val="-0.12382349499306217"/>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073-4FC5-8CB1-8FE7B77D3761}"/>
                </c:ext>
              </c:extLst>
            </c:dLbl>
            <c:dLbl>
              <c:idx val="5"/>
              <c:layout>
                <c:manualLayout>
                  <c:x val="1.1419453437122359E-2"/>
                  <c:y val="-0.1344392062457161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073-4FC5-8CB1-8FE7B77D3761}"/>
                </c:ext>
              </c:extLst>
            </c:dLbl>
            <c:dLbl>
              <c:idx val="6"/>
              <c:layout>
                <c:manualLayout>
                  <c:x val="1.2882083245517853E-2"/>
                  <c:y val="-0.14859348791592134"/>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B073-4FC5-8CB1-8FE7B77D3761}"/>
                </c:ext>
              </c:extLst>
            </c:dLbl>
            <c:dLbl>
              <c:idx val="7"/>
              <c:layout>
                <c:manualLayout>
                  <c:x val="-2.8158503004149495E-4"/>
                  <c:y val="-0.12028492457551086"/>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073-4FC5-8CB1-8FE7B77D3761}"/>
                </c:ext>
              </c:extLst>
            </c:dLbl>
            <c:dLbl>
              <c:idx val="8"/>
              <c:layout>
                <c:manualLayout>
                  <c:x val="2.6436745867493882E-3"/>
                  <c:y val="-0.11320778374040828"/>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073-4FC5-8CB1-8FE7B77D3761}"/>
                </c:ext>
              </c:extLst>
            </c:dLbl>
            <c:dLbl>
              <c:idx val="9"/>
              <c:layout>
                <c:manualLayout>
                  <c:x val="-1.6370512922391941E-2"/>
                  <c:y val="-0.13090063582816486"/>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B073-4FC5-8CB1-8FE7B77D3761}"/>
                </c:ext>
              </c:extLst>
            </c:dLbl>
            <c:dLbl>
              <c:idx val="10"/>
              <c:layout>
                <c:manualLayout>
                  <c:x val="-1.1982623497205348E-2"/>
                  <c:y val="-0.13443920624571609"/>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B073-4FC5-8CB1-8FE7B77D3761}"/>
                </c:ext>
              </c:extLst>
            </c:dLbl>
            <c:dLbl>
              <c:idx val="11"/>
              <c:layout>
                <c:manualLayout>
                  <c:x val="-2.0758402347578534E-2"/>
                  <c:y val="-9.197636123510051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B073-4FC5-8CB1-8FE7B77D3761}"/>
                </c:ext>
              </c:extLst>
            </c:dLbl>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2'!$A$4:$A$16</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2'!$C$4:$C$16</c:f>
              <c:numCache>
                <c:formatCode>0.00%</c:formatCode>
                <c:ptCount val="12"/>
                <c:pt idx="0">
                  <c:v>5.3703973220782998E-2</c:v>
                </c:pt>
                <c:pt idx="1">
                  <c:v>7.7232814243438613E-2</c:v>
                </c:pt>
                <c:pt idx="2">
                  <c:v>0.10381797894532577</c:v>
                </c:pt>
                <c:pt idx="3">
                  <c:v>0.11439382913695241</c:v>
                </c:pt>
                <c:pt idx="4">
                  <c:v>0.10708048319021976</c:v>
                </c:pt>
                <c:pt idx="5">
                  <c:v>9.6710813564255566E-2</c:v>
                </c:pt>
                <c:pt idx="6">
                  <c:v>9.4115364090622419E-2</c:v>
                </c:pt>
                <c:pt idx="7">
                  <c:v>9.5231164798913304E-2</c:v>
                </c:pt>
                <c:pt idx="8">
                  <c:v>9.2186969388250134E-2</c:v>
                </c:pt>
                <c:pt idx="9">
                  <c:v>7.5195265123950902E-2</c:v>
                </c:pt>
                <c:pt idx="10">
                  <c:v>5.5523213506039878E-2</c:v>
                </c:pt>
                <c:pt idx="11">
                  <c:v>3.480813079124824E-2</c:v>
                </c:pt>
              </c:numCache>
            </c:numRef>
          </c:val>
          <c:smooth val="0"/>
          <c:extLst>
            <c:ext xmlns:c16="http://schemas.microsoft.com/office/drawing/2014/chart" uri="{C3380CC4-5D6E-409C-BE32-E72D297353CC}">
              <c16:uniqueId val="{0000000D-B073-4FC5-8CB1-8FE7B77D3761}"/>
            </c:ext>
          </c:extLst>
        </c:ser>
        <c:dLbls>
          <c:dLblPos val="ctr"/>
          <c:showLegendKey val="0"/>
          <c:showVal val="1"/>
          <c:showCatName val="0"/>
          <c:showSerName val="0"/>
          <c:showPercent val="0"/>
          <c:showBubbleSize val="0"/>
        </c:dLbls>
        <c:marker val="1"/>
        <c:smooth val="0"/>
        <c:axId val="639470624"/>
        <c:axId val="714367776"/>
      </c:lineChart>
      <c:catAx>
        <c:axId val="6351434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471401104"/>
        <c:crosses val="autoZero"/>
        <c:auto val="1"/>
        <c:lblAlgn val="ctr"/>
        <c:lblOffset val="100"/>
        <c:noMultiLvlLbl val="0"/>
      </c:catAx>
      <c:valAx>
        <c:axId val="147140110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35143440"/>
        <c:crosses val="autoZero"/>
        <c:crossBetween val="between"/>
      </c:valAx>
      <c:valAx>
        <c:axId val="714367776"/>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39470624"/>
        <c:crosses val="max"/>
        <c:crossBetween val="between"/>
      </c:valAx>
      <c:catAx>
        <c:axId val="639470624"/>
        <c:scaling>
          <c:orientation val="minMax"/>
        </c:scaling>
        <c:delete val="1"/>
        <c:axPos val="b"/>
        <c:numFmt formatCode="General" sourceLinked="1"/>
        <c:majorTickMark val="none"/>
        <c:minorTickMark val="none"/>
        <c:tickLblPos val="nextTo"/>
        <c:crossAx val="71436777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 working.xlsx]task 2!PivotTable6</c:name>
    <c:fmtId val="14"/>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STATUS OF CALLS OVER</a:t>
            </a:r>
            <a:r>
              <a:rPr lang="en-US" baseline="0"/>
              <a:t> TIME</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5.4259359739555237E-3"/>
              <c:y val="-4.38596491228070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2660517272562883E-2"/>
              <c:y val="-4.04858299595141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7.2345812986073432E-3"/>
              <c:y val="-5.398110661268556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8086453246518026E-3"/>
              <c:y val="-7.422402159244267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9.0432266232591783E-3"/>
              <c:y val="-7.7597840755735517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7.422402159244265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8938325194429307E-2"/>
              <c:y val="-7.7597840755735434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1703743895821963E-2"/>
              <c:y val="-8.434547908232124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3.6172906493036713E-2"/>
              <c:y val="-7.085020242914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9.446693657219978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446693657219973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109311740890688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6.6316229146495887E-17"/>
              <c:y val="-2.6990553306342781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0"/>
              <c:y val="-2.024291497975708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6.6316229146495887E-17"/>
              <c:y val="-2.6990553306342781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0"/>
              <c:y val="-2.024291497975708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5.4259359739555237E-3"/>
              <c:y val="-4.38596491228070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2660517272562883E-2"/>
              <c:y val="-4.04858299595141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7.2345812986073432E-3"/>
              <c:y val="-5.398110661268556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8086453246518026E-3"/>
              <c:y val="-7.422402159244267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9.0432266232591783E-3"/>
              <c:y val="-7.7597840755735517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7.422402159244265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8938325194429307E-2"/>
              <c:y val="-7.7597840755735434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1703743895821963E-2"/>
              <c:y val="-8.434547908232124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3.6172906493036713E-2"/>
              <c:y val="-7.085020242914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9.446693657219978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446693657219973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109311740890688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6.6316229146495887E-17"/>
              <c:y val="-2.6990553306342781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0"/>
              <c:y val="-2.024291497975708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marker>
          <c:symbol val="none"/>
        </c:marker>
        <c:dLbl>
          <c:idx val="0"/>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5.4259359739555237E-3"/>
              <c:y val="-4.3859649122807015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2660517272562883E-2"/>
              <c:y val="-4.04858299595141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7.2345812986073432E-3"/>
              <c:y val="-5.398110661268556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2"/>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1.8086453246518026E-3"/>
              <c:y val="-7.422402159244267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3"/>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9.0432266232591783E-3"/>
              <c:y val="-7.7597840755735517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4"/>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7.422402159244265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5"/>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8938325194429307E-2"/>
              <c:y val="-7.7597840755735434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6"/>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1703743895821963E-2"/>
              <c:y val="-8.434547908232124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7"/>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3.6172906493036713E-2"/>
              <c:y val="-7.08502024291498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8"/>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7129679869777535E-2"/>
              <c:y val="-9.4466936572199789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9"/>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4466936572199733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dLbl>
          <c:idx val="0"/>
          <c:layout>
            <c:manualLayout>
              <c:x val="2.3512389220473866E-2"/>
              <c:y val="-9.1093117408906882E-2"/>
            </c:manualLayout>
          </c:layout>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'task 2'!$B$28:$B$29</c:f>
              <c:strCache>
                <c:ptCount val="1"/>
                <c:pt idx="0">
                  <c:v>abandon</c:v>
                </c:pt>
              </c:strCache>
            </c:strRef>
          </c:tx>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invertIfNegative val="0"/>
          <c:dPt>
            <c:idx val="6"/>
            <c:invertIfNegative val="0"/>
            <c:bubble3D val="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1-8899-40AD-A0AF-E9F3ADE7F30C}"/>
              </c:ext>
            </c:extLst>
          </c:dPt>
          <c:dPt>
            <c:idx val="7"/>
            <c:invertIfNegative val="0"/>
            <c:bubble3D val="0"/>
            <c:spPr>
              <a:gradFill rotWithShape="1">
                <a:gsLst>
                  <a:gs pos="0">
                    <a:schemeClr val="accent1">
                      <a:shade val="85000"/>
                    </a:schemeClr>
                  </a:gs>
                  <a:gs pos="100000">
                    <a:schemeClr val="accent1">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3-8899-40AD-A0AF-E9F3ADE7F30C}"/>
              </c:ext>
            </c:extLst>
          </c:dPt>
          <c:dLbls>
            <c:dLbl>
              <c:idx val="6"/>
              <c:layout>
                <c:manualLayout>
                  <c:x val="6.6316229146495887E-17"/>
                  <c:y val="-2.699055330634278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99-40AD-A0AF-E9F3ADE7F30C}"/>
                </c:ext>
              </c:extLst>
            </c:dLbl>
            <c:dLbl>
              <c:idx val="7"/>
              <c:layout>
                <c:manualLayout>
                  <c:x val="0"/>
                  <c:y val="-2.02429149797570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899-40AD-A0AF-E9F3ADE7F30C}"/>
                </c:ext>
              </c:extLst>
            </c:dLbl>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2'!$A$30:$A$42</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2'!$B$30:$B$42</c:f>
              <c:numCache>
                <c:formatCode>General</c:formatCode>
                <c:ptCount val="12"/>
                <c:pt idx="0">
                  <c:v>5149</c:v>
                </c:pt>
                <c:pt idx="1">
                  <c:v>6911</c:v>
                </c:pt>
                <c:pt idx="2">
                  <c:v>6028</c:v>
                </c:pt>
                <c:pt idx="3">
                  <c:v>3073</c:v>
                </c:pt>
                <c:pt idx="4">
                  <c:v>2617</c:v>
                </c:pt>
                <c:pt idx="5">
                  <c:v>2475</c:v>
                </c:pt>
                <c:pt idx="6">
                  <c:v>1214</c:v>
                </c:pt>
                <c:pt idx="7">
                  <c:v>747</c:v>
                </c:pt>
                <c:pt idx="8">
                  <c:v>783</c:v>
                </c:pt>
                <c:pt idx="9">
                  <c:v>933</c:v>
                </c:pt>
                <c:pt idx="10">
                  <c:v>1848</c:v>
                </c:pt>
                <c:pt idx="11">
                  <c:v>2625</c:v>
                </c:pt>
              </c:numCache>
            </c:numRef>
          </c:val>
          <c:extLst>
            <c:ext xmlns:c16="http://schemas.microsoft.com/office/drawing/2014/chart" uri="{C3380CC4-5D6E-409C-BE32-E72D297353CC}">
              <c16:uniqueId val="{00000004-8899-40AD-A0AF-E9F3ADE7F30C}"/>
            </c:ext>
          </c:extLst>
        </c:ser>
        <c:ser>
          <c:idx val="1"/>
          <c:order val="1"/>
          <c:tx>
            <c:strRef>
              <c:f>'task 2'!$C$28:$C$29</c:f>
              <c:strCache>
                <c:ptCount val="1"/>
                <c:pt idx="0">
                  <c:v>answered</c:v>
                </c:pt>
              </c:strCache>
            </c:strRef>
          </c:tx>
          <c:spPr>
            <a:gradFill rotWithShape="1">
              <a:gsLst>
                <a:gs pos="0">
                  <a:schemeClr val="accent2">
                    <a:shade val="85000"/>
                  </a:schemeClr>
                </a:gs>
                <a:gs pos="100000">
                  <a:schemeClr val="accent2">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invertIfNegative val="0"/>
          <c:dLbls>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2'!$A$30:$A$42</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2'!$C$30:$C$42</c:f>
              <c:numCache>
                <c:formatCode>General</c:formatCode>
                <c:ptCount val="12"/>
                <c:pt idx="0">
                  <c:v>4428</c:v>
                </c:pt>
                <c:pt idx="1">
                  <c:v>6368</c:v>
                </c:pt>
                <c:pt idx="2">
                  <c:v>8560</c:v>
                </c:pt>
                <c:pt idx="3">
                  <c:v>9432</c:v>
                </c:pt>
                <c:pt idx="4">
                  <c:v>8829</c:v>
                </c:pt>
                <c:pt idx="5">
                  <c:v>7974</c:v>
                </c:pt>
                <c:pt idx="6">
                  <c:v>7760</c:v>
                </c:pt>
                <c:pt idx="7">
                  <c:v>7852</c:v>
                </c:pt>
                <c:pt idx="8">
                  <c:v>7601</c:v>
                </c:pt>
                <c:pt idx="9">
                  <c:v>6200</c:v>
                </c:pt>
                <c:pt idx="10">
                  <c:v>4578</c:v>
                </c:pt>
                <c:pt idx="11">
                  <c:v>2870</c:v>
                </c:pt>
              </c:numCache>
            </c:numRef>
          </c:val>
          <c:extLst>
            <c:ext xmlns:c16="http://schemas.microsoft.com/office/drawing/2014/chart" uri="{C3380CC4-5D6E-409C-BE32-E72D297353CC}">
              <c16:uniqueId val="{00000005-8899-40AD-A0AF-E9F3ADE7F30C}"/>
            </c:ext>
          </c:extLst>
        </c:ser>
        <c:ser>
          <c:idx val="2"/>
          <c:order val="2"/>
          <c:tx>
            <c:strRef>
              <c:f>'task 2'!$D$28:$D$29</c:f>
              <c:strCache>
                <c:ptCount val="1"/>
                <c:pt idx="0">
                  <c:v>transfer</c:v>
                </c:pt>
              </c:strCache>
            </c:strRef>
          </c:tx>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invertIfNegative val="0"/>
          <c:dPt>
            <c:idx val="0"/>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7-8899-40AD-A0AF-E9F3ADE7F30C}"/>
              </c:ext>
            </c:extLst>
          </c:dPt>
          <c:dPt>
            <c:idx val="1"/>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9-8899-40AD-A0AF-E9F3ADE7F30C}"/>
              </c:ext>
            </c:extLst>
          </c:dPt>
          <c:dPt>
            <c:idx val="2"/>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B-8899-40AD-A0AF-E9F3ADE7F30C}"/>
              </c:ext>
            </c:extLst>
          </c:dPt>
          <c:dPt>
            <c:idx val="3"/>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D-8899-40AD-A0AF-E9F3ADE7F30C}"/>
              </c:ext>
            </c:extLst>
          </c:dPt>
          <c:dPt>
            <c:idx val="4"/>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0F-8899-40AD-A0AF-E9F3ADE7F30C}"/>
              </c:ext>
            </c:extLst>
          </c:dPt>
          <c:dPt>
            <c:idx val="5"/>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1-8899-40AD-A0AF-E9F3ADE7F30C}"/>
              </c:ext>
            </c:extLst>
          </c:dPt>
          <c:dPt>
            <c:idx val="6"/>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3-8899-40AD-A0AF-E9F3ADE7F30C}"/>
              </c:ext>
            </c:extLst>
          </c:dPt>
          <c:dPt>
            <c:idx val="7"/>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5-8899-40AD-A0AF-E9F3ADE7F30C}"/>
              </c:ext>
            </c:extLst>
          </c:dPt>
          <c:dPt>
            <c:idx val="8"/>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7-8899-40AD-A0AF-E9F3ADE7F30C}"/>
              </c:ext>
            </c:extLst>
          </c:dPt>
          <c:dPt>
            <c:idx val="9"/>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9-8899-40AD-A0AF-E9F3ADE7F30C}"/>
              </c:ext>
            </c:extLst>
          </c:dPt>
          <c:dPt>
            <c:idx val="10"/>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B-8899-40AD-A0AF-E9F3ADE7F30C}"/>
              </c:ext>
            </c:extLst>
          </c:dPt>
          <c:dPt>
            <c:idx val="11"/>
            <c:invertIfNegative val="0"/>
            <c:bubble3D val="0"/>
            <c:spPr>
              <a:gradFill rotWithShape="1">
                <a:gsLst>
                  <a:gs pos="0">
                    <a:schemeClr val="accent3">
                      <a:shade val="85000"/>
                    </a:schemeClr>
                  </a:gs>
                  <a:gs pos="100000">
                    <a:schemeClr val="accent3">
                      <a:tint val="90000"/>
                      <a:alpha val="100000"/>
                      <a:satMod val="180000"/>
                    </a:schemeClr>
                  </a:gs>
                </a:gsLst>
                <a:path path="circle">
                  <a:fillToRect l="100000" t="100000" r="100000" b="100000"/>
                </a:path>
              </a:gradFill>
              <a:ln>
                <a:noFill/>
              </a:ln>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c:spPr>
            <c:extLst>
              <c:ext xmlns:c16="http://schemas.microsoft.com/office/drawing/2014/chart" uri="{C3380CC4-5D6E-409C-BE32-E72D297353CC}">
                <c16:uniqueId val="{0000001D-8899-40AD-A0AF-E9F3ADE7F30C}"/>
              </c:ext>
            </c:extLst>
          </c:dPt>
          <c:dLbls>
            <c:dLbl>
              <c:idx val="0"/>
              <c:layout>
                <c:manualLayout>
                  <c:x val="-5.4259359739555237E-3"/>
                  <c:y val="-4.385964912280701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899-40AD-A0AF-E9F3ADE7F30C}"/>
                </c:ext>
              </c:extLst>
            </c:dLbl>
            <c:dLbl>
              <c:idx val="1"/>
              <c:layout>
                <c:manualLayout>
                  <c:x val="-1.2660517272562883E-2"/>
                  <c:y val="-4.04858299595141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8899-40AD-A0AF-E9F3ADE7F30C}"/>
                </c:ext>
              </c:extLst>
            </c:dLbl>
            <c:dLbl>
              <c:idx val="2"/>
              <c:layout>
                <c:manualLayout>
                  <c:x val="-7.2345812986073432E-3"/>
                  <c:y val="-5.398110661268556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8899-40AD-A0AF-E9F3ADE7F30C}"/>
                </c:ext>
              </c:extLst>
            </c:dLbl>
            <c:dLbl>
              <c:idx val="3"/>
              <c:layout>
                <c:manualLayout>
                  <c:x val="1.8086453246518026E-3"/>
                  <c:y val="-7.422402159244267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8899-40AD-A0AF-E9F3ADE7F30C}"/>
                </c:ext>
              </c:extLst>
            </c:dLbl>
            <c:dLbl>
              <c:idx val="4"/>
              <c:layout>
                <c:manualLayout>
                  <c:x val="9.0432266232591783E-3"/>
                  <c:y val="-7.7597840755735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8899-40AD-A0AF-E9F3ADE7F30C}"/>
                </c:ext>
              </c:extLst>
            </c:dLbl>
            <c:dLbl>
              <c:idx val="5"/>
              <c:layout>
                <c:manualLayout>
                  <c:x val="2.7129679869777535E-2"/>
                  <c:y val="-7.42240215924426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8899-40AD-A0AF-E9F3ADE7F30C}"/>
                </c:ext>
              </c:extLst>
            </c:dLbl>
            <c:dLbl>
              <c:idx val="6"/>
              <c:layout>
                <c:manualLayout>
                  <c:x val="2.8938325194429307E-2"/>
                  <c:y val="-7.759784075573543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8899-40AD-A0AF-E9F3ADE7F30C}"/>
                </c:ext>
              </c:extLst>
            </c:dLbl>
            <c:dLbl>
              <c:idx val="7"/>
              <c:layout>
                <c:manualLayout>
                  <c:x val="2.1703743895821963E-2"/>
                  <c:y val="-8.43454790823212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8899-40AD-A0AF-E9F3ADE7F30C}"/>
                </c:ext>
              </c:extLst>
            </c:dLbl>
            <c:dLbl>
              <c:idx val="8"/>
              <c:layout>
                <c:manualLayout>
                  <c:x val="3.6172906493036713E-2"/>
                  <c:y val="-7.085020242914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8899-40AD-A0AF-E9F3ADE7F30C}"/>
                </c:ext>
              </c:extLst>
            </c:dLbl>
            <c:dLbl>
              <c:idx val="9"/>
              <c:layout>
                <c:manualLayout>
                  <c:x val="2.7129679869777535E-2"/>
                  <c:y val="-9.446693657219978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9-8899-40AD-A0AF-E9F3ADE7F30C}"/>
                </c:ext>
              </c:extLst>
            </c:dLbl>
            <c:dLbl>
              <c:idx val="10"/>
              <c:layout>
                <c:manualLayout>
                  <c:x val="2.3512389220473866E-2"/>
                  <c:y val="-9.446693657219973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B-8899-40AD-A0AF-E9F3ADE7F30C}"/>
                </c:ext>
              </c:extLst>
            </c:dLbl>
            <c:dLbl>
              <c:idx val="11"/>
              <c:layout>
                <c:manualLayout>
                  <c:x val="2.3512389220473866E-2"/>
                  <c:y val="-9.109311740890688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D-8899-40AD-A0AF-E9F3ADE7F30C}"/>
                </c:ext>
              </c:extLst>
            </c:dLbl>
            <c:spPr>
              <a:no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38100" dir="8100000" algn="tr"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2'!$A$30:$A$42</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2'!$D$30:$D$42</c:f>
              <c:numCache>
                <c:formatCode>General</c:formatCode>
                <c:ptCount val="12"/>
                <c:pt idx="0">
                  <c:v>11</c:v>
                </c:pt>
                <c:pt idx="1">
                  <c:v>34</c:v>
                </c:pt>
                <c:pt idx="2">
                  <c:v>38</c:v>
                </c:pt>
                <c:pt idx="3">
                  <c:v>147</c:v>
                </c:pt>
                <c:pt idx="4">
                  <c:v>115</c:v>
                </c:pt>
                <c:pt idx="5">
                  <c:v>112</c:v>
                </c:pt>
                <c:pt idx="6">
                  <c:v>185</c:v>
                </c:pt>
                <c:pt idx="7">
                  <c:v>189</c:v>
                </c:pt>
                <c:pt idx="8">
                  <c:v>150</c:v>
                </c:pt>
                <c:pt idx="9">
                  <c:v>105</c:v>
                </c:pt>
                <c:pt idx="10">
                  <c:v>37</c:v>
                </c:pt>
                <c:pt idx="11">
                  <c:v>10</c:v>
                </c:pt>
              </c:numCache>
            </c:numRef>
          </c:val>
          <c:extLst>
            <c:ext xmlns:c16="http://schemas.microsoft.com/office/drawing/2014/chart" uri="{C3380CC4-5D6E-409C-BE32-E72D297353CC}">
              <c16:uniqueId val="{0000001E-8899-40AD-A0AF-E9F3ADE7F30C}"/>
            </c:ext>
          </c:extLst>
        </c:ser>
        <c:dLbls>
          <c:showLegendKey val="0"/>
          <c:showVal val="1"/>
          <c:showCatName val="0"/>
          <c:showSerName val="0"/>
          <c:showPercent val="0"/>
          <c:showBubbleSize val="0"/>
        </c:dLbls>
        <c:gapWidth val="150"/>
        <c:shape val="box"/>
        <c:axId val="731490832"/>
        <c:axId val="731488672"/>
        <c:axId val="0"/>
      </c:bar3DChart>
      <c:catAx>
        <c:axId val="73149083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488672"/>
        <c:crosses val="autoZero"/>
        <c:auto val="1"/>
        <c:lblAlgn val="ctr"/>
        <c:lblOffset val="100"/>
        <c:noMultiLvlLbl val="0"/>
      </c:catAx>
      <c:valAx>
        <c:axId val="7314886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4908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 working.xlsx]task 3!PivotTable1</c:name>
    <c:fmtId val="12"/>
  </c:pivotSource>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a:t>STATUS OF INCOMING CALLS </a:t>
            </a:r>
          </a:p>
        </c:rich>
      </c:tx>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pivotFmts>
      <c:pivotFmt>
        <c:idx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1"/>
            </c:ext>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layout>
            <c:manualLayout>
              <c:x val="0"/>
              <c:y val="-0.11574074074074074"/>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D26483BC-857E-4DC1-B97D-28ADB5C9196D}" type="CELLRANGE">
                  <a:rPr lang="en-US" baseline="0"/>
                  <a:pPr>
                    <a:defRPr sz="900" b="1" i="0" u="none" strike="noStrike" kern="1200" baseline="0">
                      <a:solidFill>
                        <a:schemeClr val="lt1"/>
                      </a:solidFill>
                      <a:latin typeface="+mn-lt"/>
                      <a:ea typeface="+mn-ea"/>
                      <a:cs typeface="+mn-cs"/>
                    </a:defRPr>
                  </a:pPr>
                  <a:t>[CELLRANGE]</a:t>
                </a:fld>
                <a:r>
                  <a:rPr lang="en-US" baseline="0"/>
                  <a:t>, </a:t>
                </a:r>
                <a:fld id="{9B6D988E-A1EA-4E94-9853-6CA2B416BFB0}"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1"/>
            </c:ext>
          </c:extLst>
        </c:dLbl>
      </c:pivotFmt>
      <c:pivotFmt>
        <c:idx val="3"/>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layout>
            <c:manualLayout>
              <c:x val="9.343611305769671E-2"/>
              <c:y val="-8.7962962962962965E-2"/>
            </c:manualLayout>
          </c:layout>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CCA0B76B-D7CB-4933-94EF-4C38FB641B5C}" type="CELLRANGE">
                  <a:rPr lang="en-US"/>
                  <a:pPr>
                    <a:defRPr sz="900" b="1" i="0" u="none" strike="noStrike" kern="1200" baseline="0">
                      <a:solidFill>
                        <a:schemeClr val="lt1"/>
                      </a:solidFill>
                      <a:latin typeface="+mn-lt"/>
                      <a:ea typeface="+mn-ea"/>
                      <a:cs typeface="+mn-cs"/>
                    </a:defRPr>
                  </a:pPr>
                  <a:t>[CELLRANGE]</a:t>
                </a:fld>
                <a:r>
                  <a:rPr lang="en-US" baseline="0"/>
                  <a:t>, </a:t>
                </a:r>
                <a:fld id="{C62AB24C-9271-4D51-941D-6F2CE1087ED9}"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C46A9323-03E4-40F1-BD89-1CD18E2406CD}" type="CELLRANGE">
                  <a:rPr lang="en-US"/>
                  <a:pPr>
                    <a:defRPr sz="900" b="1" i="0" u="none" strike="noStrike" kern="1200" baseline="0">
                      <a:solidFill>
                        <a:schemeClr val="lt1"/>
                      </a:solidFill>
                      <a:latin typeface="+mn-lt"/>
                      <a:ea typeface="+mn-ea"/>
                      <a:cs typeface="+mn-cs"/>
                    </a:defRPr>
                  </a:pPr>
                  <a:t>[CELLRANGE]</a:t>
                </a:fld>
                <a:r>
                  <a:rPr lang="en-US" baseline="0"/>
                  <a:t>, </a:t>
                </a:r>
                <a:fld id="{D039B52B-9DEB-4709-BD92-FC5C013FEC3C}"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1"/>
            </c:ext>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layout>
            <c:manualLayout>
              <c:x val="0"/>
              <c:y val="-0.11574074074074074"/>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746DBF5B-9DBE-4E8B-A5E4-FD2E8E91B473}" type="CELLRANGE">
                  <a:rPr lang="en-US" baseline="0"/>
                  <a:pPr>
                    <a:defRPr sz="900" b="1" i="0" u="none" strike="noStrike" kern="1200" baseline="0">
                      <a:solidFill>
                        <a:schemeClr val="lt1"/>
                      </a:solidFill>
                      <a:latin typeface="+mn-lt"/>
                      <a:ea typeface="+mn-ea"/>
                      <a:cs typeface="+mn-cs"/>
                    </a:defRPr>
                  </a:pPr>
                  <a:t>[CELLRANGE]</a:t>
                </a:fld>
                <a:r>
                  <a:rPr lang="en-US" baseline="0"/>
                  <a:t>, </a:t>
                </a:r>
                <a:fld id="{7E0DECD0-1CF4-415C-ACF9-25B91529C361}"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1"/>
            </c:ext>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layout>
            <c:manualLayout>
              <c:x val="9.343611305769671E-2"/>
              <c:y val="-8.7962962962962965E-2"/>
            </c:manualLayout>
          </c:layout>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EC7DF7F1-5F23-483C-8531-5AAD7FAB0025}" type="CELLRANGE">
                  <a:rPr lang="en-US"/>
                  <a:pPr>
                    <a:defRPr sz="900" b="1" i="0" u="none" strike="noStrike" kern="1200" baseline="0">
                      <a:solidFill>
                        <a:schemeClr val="lt1"/>
                      </a:solidFill>
                      <a:latin typeface="+mn-lt"/>
                      <a:ea typeface="+mn-ea"/>
                      <a:cs typeface="+mn-cs"/>
                    </a:defRPr>
                  </a:pPr>
                  <a:t>[CELLRANGE]</a:t>
                </a:fld>
                <a:r>
                  <a:rPr lang="en-US" baseline="0"/>
                  <a:t>, </a:t>
                </a:r>
                <a:fld id="{DFAD2626-BC38-4DCA-B972-64F9FDFA082E}"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
        <c:idx val="1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CA1E1D4A-FA87-4767-BAF5-81016F8375DA}" type="CELLRANGE">
                  <a:rPr lang="en-US"/>
                  <a:pPr>
                    <a:defRPr sz="900" b="1" i="0" u="none" strike="noStrike" kern="1200" baseline="0">
                      <a:solidFill>
                        <a:schemeClr val="lt1"/>
                      </a:solidFill>
                      <a:latin typeface="+mn-lt"/>
                      <a:ea typeface="+mn-ea"/>
                      <a:cs typeface="+mn-cs"/>
                    </a:defRPr>
                  </a:pPr>
                  <a:t>[CELLRANGE]</a:t>
                </a:fld>
                <a:r>
                  <a:rPr lang="en-US" baseline="0"/>
                  <a:t>, </a:t>
                </a:r>
                <a:fld id="{EC2D9517-AA99-4316-8726-3887235FBB15}"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
        <c:idx val="1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1"/>
            </c:ext>
          </c:extLst>
        </c:dLbl>
      </c:pivotFmt>
      <c:pivotFmt>
        <c:idx val="1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layout>
            <c:manualLayout>
              <c:x val="0"/>
              <c:y val="-0.11574074074074074"/>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548D557B-34A4-4D02-8ADD-1335450D6038}" type="CELLRANGE">
                  <a:rPr lang="en-US" baseline="0"/>
                  <a:pPr>
                    <a:defRPr sz="900" b="1" i="0" u="none" strike="noStrike" kern="1200" baseline="0">
                      <a:solidFill>
                        <a:schemeClr val="lt1"/>
                      </a:solidFill>
                      <a:latin typeface="+mn-lt"/>
                      <a:ea typeface="+mn-ea"/>
                      <a:cs typeface="+mn-cs"/>
                    </a:defRPr>
                  </a:pPr>
                  <a:t>[CELLRANGE]</a:t>
                </a:fld>
                <a:r>
                  <a:rPr lang="en-US" baseline="0"/>
                  <a:t>, </a:t>
                </a:r>
                <a:fld id="{CCCC0208-5229-46DD-A210-F4DFE489BC59}"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1"/>
            </c:ext>
          </c:extLst>
        </c:dLbl>
      </c:pivotFmt>
      <c:pivotFmt>
        <c:idx val="1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dLbl>
          <c:idx val="0"/>
          <c:layout>
            <c:manualLayout>
              <c:x val="9.343611305769671E-2"/>
              <c:y val="-8.7962962962962965E-2"/>
            </c:manualLayout>
          </c:layout>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4FB77B6B-78B7-47E9-8102-A6ACBE43A1B1}" type="CELLRANGE">
                  <a:rPr lang="en-US"/>
                  <a:pPr>
                    <a:defRPr sz="900" b="1" i="0" u="none" strike="noStrike" kern="1200" baseline="0">
                      <a:solidFill>
                        <a:schemeClr val="lt1"/>
                      </a:solidFill>
                      <a:latin typeface="+mn-lt"/>
                      <a:ea typeface="+mn-ea"/>
                      <a:cs typeface="+mn-cs"/>
                    </a:defRPr>
                  </a:pPr>
                  <a:t>[CELLRANGE]</a:t>
                </a:fld>
                <a:r>
                  <a:rPr lang="en-US" baseline="0"/>
                  <a:t>, </a:t>
                </a:r>
                <a:fld id="{8E9E6DCD-3F08-4E7B-A270-46BA437229BD}"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
        <c:idx val="1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fld id="{25C29C49-DEA1-4E6E-B5D4-0F2442DADD15}" type="CELLRANGE">
                  <a:rPr lang="en-US"/>
                  <a:pPr>
                    <a:defRPr sz="900" b="1" i="0" u="none" strike="noStrike" kern="1200" baseline="0">
                      <a:solidFill>
                        <a:schemeClr val="lt1"/>
                      </a:solidFill>
                      <a:latin typeface="+mn-lt"/>
                      <a:ea typeface="+mn-ea"/>
                      <a:cs typeface="+mn-cs"/>
                    </a:defRPr>
                  </a:pPr>
                  <a:t>[CELLRANGE]</a:t>
                </a:fld>
                <a:r>
                  <a:rPr lang="en-US" baseline="0"/>
                  <a:t>, </a:t>
                </a:r>
                <a:fld id="{1AFD0DFD-1923-467B-83D8-0A3709CE1E0A}" type="VALUE">
                  <a:rPr lang="en-US" baseline="0"/>
                  <a:pPr>
                    <a:defRPr sz="900" b="1" i="0" u="none" strike="noStrike" kern="1200" baseline="0">
                      <a:solidFill>
                        <a:schemeClr val="lt1"/>
                      </a:solidFill>
                      <a:latin typeface="+mn-lt"/>
                      <a:ea typeface="+mn-ea"/>
                      <a:cs typeface="+mn-cs"/>
                    </a:defRPr>
                  </a:pPr>
                  <a:t>[VALUE]</a:t>
                </a:fld>
                <a:endParaRPr lang="en-US" baseline="0"/>
              </a:p>
            </c:rich>
          </c:tx>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3'!$C$7:$C$9</c:f>
              <c:strCache>
                <c:ptCount val="1"/>
                <c:pt idx="0">
                  <c:v>COUNT OF CALLS</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Pt>
            <c:idx val="2"/>
            <c:invertIfNegative val="0"/>
            <c:bubble3D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extLst>
              <c:ext xmlns:c16="http://schemas.microsoft.com/office/drawing/2014/chart" uri="{C3380CC4-5D6E-409C-BE32-E72D297353CC}">
                <c16:uniqueId val="{00000001-2699-4AA8-BA8A-215F5D49DF88}"/>
              </c:ext>
            </c:extLst>
          </c:dPt>
          <c:dLbls>
            <c:dLbl>
              <c:idx val="0"/>
              <c:tx>
                <c:rich>
                  <a:bodyPr/>
                  <a:lstStyle/>
                  <a:p>
                    <a:fld id="{6DDAF5D7-B47C-48C2-B01B-0DA19B447046}" type="CELLRANGE">
                      <a:rPr lang="en-US"/>
                      <a:pPr/>
                      <a:t>[CELLRANGE]</a:t>
                    </a:fld>
                    <a:r>
                      <a:rPr lang="en-US" baseline="0"/>
                      <a:t>, </a:t>
                    </a:r>
                    <a:fld id="{DE8509CD-20E1-4910-9208-790970E7FD5E}"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2699-4AA8-BA8A-215F5D49DF88}"/>
                </c:ext>
              </c:extLst>
            </c:dLbl>
            <c:dLbl>
              <c:idx val="1"/>
              <c:tx>
                <c:rich>
                  <a:bodyPr/>
                  <a:lstStyle/>
                  <a:p>
                    <a:fld id="{7F9BBE8B-CA9E-4FA3-A259-94E1A3F64B71}" type="CELLRANGE">
                      <a:rPr lang="en-US"/>
                      <a:pPr/>
                      <a:t>[CELLRANGE]</a:t>
                    </a:fld>
                    <a:r>
                      <a:rPr lang="en-US" baseline="0"/>
                      <a:t>, </a:t>
                    </a:r>
                    <a:fld id="{8F634D4F-3487-4D50-A944-D874DDDDB7DF}"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99-4AA8-BA8A-215F5D49DF88}"/>
                </c:ext>
              </c:extLst>
            </c:dLbl>
            <c:dLbl>
              <c:idx val="2"/>
              <c:layout>
                <c:manualLayout>
                  <c:x val="0"/>
                  <c:y val="-0.11574074074074074"/>
                </c:manualLayout>
              </c:layout>
              <c:tx>
                <c:rich>
                  <a:bodyPr/>
                  <a:lstStyle/>
                  <a:p>
                    <a:fld id="{81E99E19-7BA3-41FE-A5A0-0A3067E23A46}" type="CELLRANGE">
                      <a:rPr lang="en-US" baseline="0"/>
                      <a:pPr/>
                      <a:t>[CELLRANGE]</a:t>
                    </a:fld>
                    <a:r>
                      <a:rPr lang="en-US" baseline="0"/>
                      <a:t>, </a:t>
                    </a:r>
                    <a:fld id="{DBBD9CD7-19C3-4FA0-AD2A-3B6659959469}"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2699-4AA8-BA8A-215F5D49DF88}"/>
                </c:ext>
              </c:extLst>
            </c:dLbl>
            <c:spPr>
              <a:solidFill>
                <a:srgbClr val="4472C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a:solidFill>
                        <a:schemeClr val="lt1">
                          <a:lumMod val="50000"/>
                        </a:schemeClr>
                      </a:solidFill>
                      <a:round/>
                    </a:ln>
                    <a:effectLst/>
                  </c:spPr>
                </c15:leaderLines>
              </c:ext>
            </c:extLst>
          </c:dLbls>
          <c:cat>
            <c:strRef>
              <c:f>'task 3'!$C$7:$C$9</c:f>
              <c:strCache>
                <c:ptCount val="3"/>
                <c:pt idx="0">
                  <c:v>abandon</c:v>
                </c:pt>
                <c:pt idx="1">
                  <c:v>answered</c:v>
                </c:pt>
                <c:pt idx="2">
                  <c:v>transfer</c:v>
                </c:pt>
              </c:strCache>
            </c:strRef>
          </c:cat>
          <c:val>
            <c:numRef>
              <c:f>'task 3'!$C$7:$C$9</c:f>
              <c:numCache>
                <c:formatCode>General</c:formatCode>
                <c:ptCount val="3"/>
                <c:pt idx="0">
                  <c:v>34403</c:v>
                </c:pt>
                <c:pt idx="1">
                  <c:v>82452</c:v>
                </c:pt>
                <c:pt idx="2">
                  <c:v>1133</c:v>
                </c:pt>
              </c:numCache>
            </c:numRef>
          </c:val>
          <c:extLst>
            <c:ext xmlns:c15="http://schemas.microsoft.com/office/drawing/2012/chart" uri="{02D57815-91ED-43cb-92C2-25804820EDAC}">
              <c15:datalabelsRange>
                <c15:f>'task 3'!$C$7:$C$9</c15:f>
                <c15:dlblRangeCache>
                  <c:ptCount val="3"/>
                  <c:pt idx="0">
                    <c:v>29.16%</c:v>
                  </c:pt>
                  <c:pt idx="1">
                    <c:v>69.88%</c:v>
                  </c:pt>
                  <c:pt idx="2">
                    <c:v>0.96%</c:v>
                  </c:pt>
                </c15:dlblRangeCache>
              </c15:datalabelsRange>
            </c:ext>
            <c:ext xmlns:c16="http://schemas.microsoft.com/office/drawing/2014/chart" uri="{C3380CC4-5D6E-409C-BE32-E72D297353CC}">
              <c16:uniqueId val="{00000004-2699-4AA8-BA8A-215F5D49DF88}"/>
            </c:ext>
          </c:extLst>
        </c:ser>
        <c:ser>
          <c:idx val="1"/>
          <c:order val="1"/>
          <c:tx>
            <c:strRef>
              <c:f>'task 3'!$C$7:$C$9</c:f>
              <c:strCache>
                <c:ptCount val="1"/>
                <c:pt idx="0">
                  <c:v>PERCENTAGE OF CALLS</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Pt>
            <c:idx val="2"/>
            <c:invertIfNegative val="0"/>
            <c:bubble3D val="0"/>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extLst>
              <c:ext xmlns:c16="http://schemas.microsoft.com/office/drawing/2014/chart" uri="{C3380CC4-5D6E-409C-BE32-E72D297353CC}">
                <c16:uniqueId val="{00000006-2699-4AA8-BA8A-215F5D49DF88}"/>
              </c:ext>
            </c:extLst>
          </c:dPt>
          <c:dLbls>
            <c:dLbl>
              <c:idx val="2"/>
              <c:layout>
                <c:manualLayout>
                  <c:x val="9.343611305769671E-2"/>
                  <c:y val="-8.796296296296296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2699-4AA8-BA8A-215F5D49DF88}"/>
                </c:ext>
              </c:extLst>
            </c:dLbl>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'task 3'!$C$7:$C$9</c:f>
              <c:strCache>
                <c:ptCount val="3"/>
                <c:pt idx="0">
                  <c:v>abandon</c:v>
                </c:pt>
                <c:pt idx="1">
                  <c:v>answered</c:v>
                </c:pt>
                <c:pt idx="2">
                  <c:v>transfer</c:v>
                </c:pt>
              </c:strCache>
            </c:strRef>
          </c:cat>
          <c:val>
            <c:numRef>
              <c:f>'task 3'!$C$7:$C$9</c:f>
              <c:numCache>
                <c:formatCode>0.00%</c:formatCode>
                <c:ptCount val="3"/>
                <c:pt idx="0">
                  <c:v>0.29158049971183508</c:v>
                </c:pt>
                <c:pt idx="1">
                  <c:v>0.69881682883005047</c:v>
                </c:pt>
                <c:pt idx="2">
                  <c:v>9.6026714581143851E-3</c:v>
                </c:pt>
              </c:numCache>
            </c:numRef>
          </c:val>
          <c:extLst>
            <c:ext xmlns:c16="http://schemas.microsoft.com/office/drawing/2014/chart" uri="{C3380CC4-5D6E-409C-BE32-E72D297353CC}">
              <c16:uniqueId val="{00000007-2699-4AA8-BA8A-215F5D49DF88}"/>
            </c:ext>
          </c:extLst>
        </c:ser>
        <c:dLbls>
          <c:showLegendKey val="0"/>
          <c:showVal val="1"/>
          <c:showCatName val="0"/>
          <c:showSerName val="0"/>
          <c:showPercent val="0"/>
          <c:showBubbleSize val="0"/>
        </c:dLbls>
        <c:gapWidth val="84"/>
        <c:gapDepth val="53"/>
        <c:shape val="box"/>
        <c:axId val="1203621456"/>
        <c:axId val="1203620016"/>
        <c:axId val="0"/>
      </c:bar3DChart>
      <c:catAx>
        <c:axId val="120362145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03620016"/>
        <c:crosses val="autoZero"/>
        <c:auto val="1"/>
        <c:lblAlgn val="ctr"/>
        <c:lblOffset val="100"/>
        <c:noMultiLvlLbl val="0"/>
      </c:catAx>
      <c:valAx>
        <c:axId val="1203620016"/>
        <c:scaling>
          <c:orientation val="minMax"/>
        </c:scaling>
        <c:delete val="1"/>
        <c:axPos val="l"/>
        <c:numFmt formatCode="General" sourceLinked="1"/>
        <c:majorTickMark val="out"/>
        <c:minorTickMark val="none"/>
        <c:tickLblPos val="nextTo"/>
        <c:crossAx val="12036214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r>
              <a:rPr lang="en-US"/>
              <a:t>no. of agents required</a:t>
            </a:r>
          </a:p>
        </c:rich>
      </c:tx>
      <c:overlay val="0"/>
      <c:spPr>
        <a:noFill/>
        <a:ln>
          <a:noFill/>
        </a:ln>
        <a:effectLst/>
      </c:spPr>
      <c:txPr>
        <a:bodyPr rot="0" spcFirstLastPara="1" vertOverflow="ellipsis" vert="horz" wrap="square" anchor="ctr" anchorCtr="1"/>
        <a:lstStyle/>
        <a:p>
          <a:pPr>
            <a:defRPr sz="1800" b="0" i="0" u="none" strike="noStrike" kern="1200" cap="all" baseline="0">
              <a:solidFill>
                <a:schemeClr val="lt1"/>
              </a:solidFill>
              <a:latin typeface="+mn-lt"/>
              <a:ea typeface="+mn-ea"/>
              <a:cs typeface="+mn-cs"/>
            </a:defRPr>
          </a:pPr>
          <a:endParaRPr lang="en-US"/>
        </a:p>
      </c:txPr>
    </c:title>
    <c:autoTitleDeleted val="0"/>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spPr>
              <a:solidFill>
                <a:schemeClr val="accent1">
                  <a:alpha val="30000"/>
                </a:schemeClr>
              </a:solidFill>
              <a:ln>
                <a:solidFill>
                  <a:schemeClr val="lt1">
                    <a:alpha val="50000"/>
                  </a:scheme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'task 4'!$K$4:$K$15</c:f>
              <c:strCache>
                <c:ptCount val="12"/>
                <c:pt idx="0">
                  <c:v>9_10</c:v>
                </c:pt>
                <c:pt idx="1">
                  <c:v>10_11</c:v>
                </c:pt>
                <c:pt idx="2">
                  <c:v>11_12</c:v>
                </c:pt>
                <c:pt idx="3">
                  <c:v>12_13</c:v>
                </c:pt>
                <c:pt idx="4">
                  <c:v>13_14</c:v>
                </c:pt>
                <c:pt idx="5">
                  <c:v>14_15</c:v>
                </c:pt>
                <c:pt idx="6">
                  <c:v>15_16</c:v>
                </c:pt>
                <c:pt idx="7">
                  <c:v>16_17</c:v>
                </c:pt>
                <c:pt idx="8">
                  <c:v>17_18</c:v>
                </c:pt>
                <c:pt idx="9">
                  <c:v>18_19</c:v>
                </c:pt>
                <c:pt idx="10">
                  <c:v>19_20</c:v>
                </c:pt>
                <c:pt idx="11">
                  <c:v>20_21</c:v>
                </c:pt>
              </c:strCache>
            </c:strRef>
          </c:cat>
          <c:val>
            <c:numRef>
              <c:f>'task 4'!$N$4:$N$15</c:f>
              <c:numCache>
                <c:formatCode>0</c:formatCode>
                <c:ptCount val="12"/>
                <c:pt idx="0">
                  <c:v>1.7000000000000002</c:v>
                </c:pt>
                <c:pt idx="1">
                  <c:v>1.7000000000000002</c:v>
                </c:pt>
                <c:pt idx="2">
                  <c:v>1.1333333333333333</c:v>
                </c:pt>
                <c:pt idx="3">
                  <c:v>1.1333333333333333</c:v>
                </c:pt>
                <c:pt idx="4">
                  <c:v>0.56666666666666665</c:v>
                </c:pt>
                <c:pt idx="5">
                  <c:v>0.56666666666666665</c:v>
                </c:pt>
                <c:pt idx="6">
                  <c:v>0.56666666666666665</c:v>
                </c:pt>
                <c:pt idx="7">
                  <c:v>0.56666666666666665</c:v>
                </c:pt>
                <c:pt idx="8">
                  <c:v>1.7000000000000002</c:v>
                </c:pt>
                <c:pt idx="9">
                  <c:v>2.2666666666666666</c:v>
                </c:pt>
                <c:pt idx="10">
                  <c:v>2.2666666666666666</c:v>
                </c:pt>
                <c:pt idx="11">
                  <c:v>2.833333333333333</c:v>
                </c:pt>
              </c:numCache>
            </c:numRef>
          </c:val>
          <c:extLst>
            <c:ext xmlns:c16="http://schemas.microsoft.com/office/drawing/2014/chart" uri="{C3380CC4-5D6E-409C-BE32-E72D297353CC}">
              <c16:uniqueId val="{00000000-6D09-42FD-8059-D5E29802215C}"/>
            </c:ext>
          </c:extLst>
        </c:ser>
        <c:dLbls>
          <c:showLegendKey val="0"/>
          <c:showVal val="1"/>
          <c:showCatName val="0"/>
          <c:showSerName val="0"/>
          <c:showPercent val="0"/>
          <c:showBubbleSize val="0"/>
        </c:dLbls>
        <c:gapWidth val="84"/>
        <c:gapDepth val="53"/>
        <c:shape val="box"/>
        <c:axId val="794195392"/>
        <c:axId val="861567752"/>
        <c:axId val="0"/>
      </c:bar3DChart>
      <c:catAx>
        <c:axId val="79419539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861567752"/>
        <c:crosses val="autoZero"/>
        <c:auto val="1"/>
        <c:lblAlgn val="ctr"/>
        <c:lblOffset val="100"/>
        <c:noMultiLvlLbl val="0"/>
      </c:catAx>
      <c:valAx>
        <c:axId val="861567752"/>
        <c:scaling>
          <c:orientation val="minMax"/>
        </c:scaling>
        <c:delete val="1"/>
        <c:axPos val="l"/>
        <c:numFmt formatCode="0" sourceLinked="1"/>
        <c:majorTickMark val="out"/>
        <c:minorTickMark val="none"/>
        <c:tickLblPos val="nextTo"/>
        <c:crossAx val="7941953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2.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5.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8DD508-762E-4A56-8057-6F3E893FE061}" type="datetimeFigureOut">
              <a:rPr lang="en-US" smtClean="0"/>
              <a:t>7/15/2024</a:t>
            </a:fld>
            <a:endParaRPr lang="en-US" dirty="0"/>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FE5E4-E7AD-46D7-82A6-8E6D0CE600B6}" type="slidenum">
              <a:rPr lang="en-US" smtClean="0"/>
              <a:t>‹#›</a:t>
            </a:fld>
            <a:endParaRPr lang="en-US" dirty="0"/>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andoutMaster>
</file>

<file path=ppt/media/image1.jpg>
</file>

<file path=ppt/media/image16.png>
</file>

<file path=ppt/media/image19.1>
</file>

<file path=ppt/media/image2.jpg>
</file>

<file path=ppt/media/image20.jpg>
</file>

<file path=ppt/media/image21.png>
</file>

<file path=ppt/media/image2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9CD52-EA80-42E8-964B-0DC3907FFC08}" type="datetimeFigureOut">
              <a:rPr lang="en-US" smtClean="0"/>
              <a:t>7/15/2024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F5DD2-187C-450F-BB87-F62B9ADB04D5}" type="slidenum">
              <a:rPr lang="en-US" smtClean="0"/>
              <a:t>‹#›</a:t>
            </a:fld>
            <a:endParaRPr lang="en-US" dirty="0"/>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3</a:t>
            </a:fld>
            <a:endParaRPr lang="en-US" dirty="0"/>
          </a:p>
        </p:txBody>
      </p:sp>
    </p:spTree>
    <p:extLst>
      <p:ext uri="{BB962C8B-B14F-4D97-AF65-F5344CB8AC3E}">
        <p14:creationId xmlns:p14="http://schemas.microsoft.com/office/powerpoint/2010/main" val="528373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13</a:t>
            </a:fld>
            <a:endParaRPr lang="en-US" dirty="0"/>
          </a:p>
        </p:txBody>
      </p:sp>
    </p:spTree>
    <p:extLst>
      <p:ext uri="{BB962C8B-B14F-4D97-AF65-F5344CB8AC3E}">
        <p14:creationId xmlns:p14="http://schemas.microsoft.com/office/powerpoint/2010/main" val="3978812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14</a:t>
            </a:fld>
            <a:endParaRPr lang="en-US" dirty="0"/>
          </a:p>
        </p:txBody>
      </p:sp>
    </p:spTree>
    <p:extLst>
      <p:ext uri="{BB962C8B-B14F-4D97-AF65-F5344CB8AC3E}">
        <p14:creationId xmlns:p14="http://schemas.microsoft.com/office/powerpoint/2010/main" val="2451153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15</a:t>
            </a:fld>
            <a:endParaRPr lang="en-US" dirty="0"/>
          </a:p>
        </p:txBody>
      </p:sp>
    </p:spTree>
    <p:extLst>
      <p:ext uri="{BB962C8B-B14F-4D97-AF65-F5344CB8AC3E}">
        <p14:creationId xmlns:p14="http://schemas.microsoft.com/office/powerpoint/2010/main" val="969179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16</a:t>
            </a:fld>
            <a:endParaRPr lang="en-US" dirty="0"/>
          </a:p>
        </p:txBody>
      </p:sp>
    </p:spTree>
    <p:extLst>
      <p:ext uri="{BB962C8B-B14F-4D97-AF65-F5344CB8AC3E}">
        <p14:creationId xmlns:p14="http://schemas.microsoft.com/office/powerpoint/2010/main" val="3514080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17</a:t>
            </a:fld>
            <a:endParaRPr lang="en-US" dirty="0"/>
          </a:p>
        </p:txBody>
      </p:sp>
    </p:spTree>
    <p:extLst>
      <p:ext uri="{BB962C8B-B14F-4D97-AF65-F5344CB8AC3E}">
        <p14:creationId xmlns:p14="http://schemas.microsoft.com/office/powerpoint/2010/main" val="3866444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18</a:t>
            </a:fld>
            <a:endParaRPr lang="en-US" dirty="0"/>
          </a:p>
        </p:txBody>
      </p:sp>
    </p:spTree>
    <p:extLst>
      <p:ext uri="{BB962C8B-B14F-4D97-AF65-F5344CB8AC3E}">
        <p14:creationId xmlns:p14="http://schemas.microsoft.com/office/powerpoint/2010/main" val="3921097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19</a:t>
            </a:fld>
            <a:endParaRPr lang="en-US" dirty="0"/>
          </a:p>
        </p:txBody>
      </p:sp>
    </p:spTree>
    <p:extLst>
      <p:ext uri="{BB962C8B-B14F-4D97-AF65-F5344CB8AC3E}">
        <p14:creationId xmlns:p14="http://schemas.microsoft.com/office/powerpoint/2010/main" val="5814452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20</a:t>
            </a:fld>
            <a:endParaRPr lang="en-US" dirty="0"/>
          </a:p>
        </p:txBody>
      </p:sp>
    </p:spTree>
    <p:extLst>
      <p:ext uri="{BB962C8B-B14F-4D97-AF65-F5344CB8AC3E}">
        <p14:creationId xmlns:p14="http://schemas.microsoft.com/office/powerpoint/2010/main" val="3511872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21</a:t>
            </a:fld>
            <a:endParaRPr lang="en-US" dirty="0"/>
          </a:p>
        </p:txBody>
      </p:sp>
    </p:spTree>
    <p:extLst>
      <p:ext uri="{BB962C8B-B14F-4D97-AF65-F5344CB8AC3E}">
        <p14:creationId xmlns:p14="http://schemas.microsoft.com/office/powerpoint/2010/main" val="35118725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22</a:t>
            </a:fld>
            <a:endParaRPr lang="en-US" dirty="0"/>
          </a:p>
        </p:txBody>
      </p:sp>
    </p:spTree>
    <p:extLst>
      <p:ext uri="{BB962C8B-B14F-4D97-AF65-F5344CB8AC3E}">
        <p14:creationId xmlns:p14="http://schemas.microsoft.com/office/powerpoint/2010/main" val="3012974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5</a:t>
            </a:fld>
            <a:endParaRPr lang="en-US" dirty="0"/>
          </a:p>
        </p:txBody>
      </p:sp>
    </p:spTree>
    <p:extLst>
      <p:ext uri="{BB962C8B-B14F-4D97-AF65-F5344CB8AC3E}">
        <p14:creationId xmlns:p14="http://schemas.microsoft.com/office/powerpoint/2010/main" val="3335921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23</a:t>
            </a:fld>
            <a:endParaRPr lang="en-US" dirty="0"/>
          </a:p>
        </p:txBody>
      </p:sp>
    </p:spTree>
    <p:extLst>
      <p:ext uri="{BB962C8B-B14F-4D97-AF65-F5344CB8AC3E}">
        <p14:creationId xmlns:p14="http://schemas.microsoft.com/office/powerpoint/2010/main" val="42296916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24</a:t>
            </a:fld>
            <a:endParaRPr lang="en-US" dirty="0"/>
          </a:p>
        </p:txBody>
      </p:sp>
    </p:spTree>
    <p:extLst>
      <p:ext uri="{BB962C8B-B14F-4D97-AF65-F5344CB8AC3E}">
        <p14:creationId xmlns:p14="http://schemas.microsoft.com/office/powerpoint/2010/main" val="339656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6</a:t>
            </a:fld>
            <a:endParaRPr lang="en-US" dirty="0"/>
          </a:p>
        </p:txBody>
      </p:sp>
    </p:spTree>
    <p:extLst>
      <p:ext uri="{BB962C8B-B14F-4D97-AF65-F5344CB8AC3E}">
        <p14:creationId xmlns:p14="http://schemas.microsoft.com/office/powerpoint/2010/main" val="3881111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7</a:t>
            </a:fld>
            <a:endParaRPr lang="en-US" dirty="0"/>
          </a:p>
        </p:txBody>
      </p:sp>
    </p:spTree>
    <p:extLst>
      <p:ext uri="{BB962C8B-B14F-4D97-AF65-F5344CB8AC3E}">
        <p14:creationId xmlns:p14="http://schemas.microsoft.com/office/powerpoint/2010/main" val="2317800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8</a:t>
            </a:fld>
            <a:endParaRPr lang="en-US" dirty="0"/>
          </a:p>
        </p:txBody>
      </p:sp>
    </p:spTree>
    <p:extLst>
      <p:ext uri="{BB962C8B-B14F-4D97-AF65-F5344CB8AC3E}">
        <p14:creationId xmlns:p14="http://schemas.microsoft.com/office/powerpoint/2010/main" val="4359358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9</a:t>
            </a:fld>
            <a:endParaRPr lang="en-US" dirty="0"/>
          </a:p>
        </p:txBody>
      </p:sp>
    </p:spTree>
    <p:extLst>
      <p:ext uri="{BB962C8B-B14F-4D97-AF65-F5344CB8AC3E}">
        <p14:creationId xmlns:p14="http://schemas.microsoft.com/office/powerpoint/2010/main" val="1504779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10</a:t>
            </a:fld>
            <a:endParaRPr lang="en-US" dirty="0"/>
          </a:p>
        </p:txBody>
      </p:sp>
    </p:spTree>
    <p:extLst>
      <p:ext uri="{BB962C8B-B14F-4D97-AF65-F5344CB8AC3E}">
        <p14:creationId xmlns:p14="http://schemas.microsoft.com/office/powerpoint/2010/main" val="1785083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11</a:t>
            </a:fld>
            <a:endParaRPr lang="en-US" dirty="0"/>
          </a:p>
        </p:txBody>
      </p:sp>
    </p:spTree>
    <p:extLst>
      <p:ext uri="{BB962C8B-B14F-4D97-AF65-F5344CB8AC3E}">
        <p14:creationId xmlns:p14="http://schemas.microsoft.com/office/powerpoint/2010/main" val="1247219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12</a:t>
            </a:fld>
            <a:endParaRPr lang="en-US" dirty="0"/>
          </a:p>
        </p:txBody>
      </p:sp>
    </p:spTree>
    <p:extLst>
      <p:ext uri="{BB962C8B-B14F-4D97-AF65-F5344CB8AC3E}">
        <p14:creationId xmlns:p14="http://schemas.microsoft.com/office/powerpoint/2010/main" val="36860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a:lstStyle>
            <a:lvl1pPr>
              <a:defRPr sz="6000" b="1" spc="1500" baseline="0"/>
            </a:lvl1pPr>
          </a:lstStyle>
          <a:p>
            <a:pPr algn="l"/>
            <a:r>
              <a:rPr lang="en-US" dirty="0"/>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a:lstStyle>
            <a:lvl1pPr marL="0">
              <a:buNone/>
              <a:defRPr sz="2400" spc="400" baseline="0"/>
            </a:lvl1pPr>
          </a:lstStyle>
          <a:p>
            <a:pPr algn="l"/>
            <a:r>
              <a:rPr lang="en-US" dirty="0"/>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a:noAutofit/>
          </a:bodyPr>
          <a:lstStyle>
            <a:lvl1pPr algn="ctr">
              <a:buNone/>
              <a:defRPr/>
            </a:lvl1pPr>
          </a:lstStyle>
          <a:p>
            <a:r>
              <a:rPr lang="en-US" dirty="0"/>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a:lstStyle>
            <a:lvl1pPr>
              <a:buNone/>
              <a:defRPr b="1"/>
            </a:lvl1pPr>
          </a:lstStyle>
          <a:p>
            <a:pPr lvl="0"/>
            <a:r>
              <a:rPr lang="en-US" dirty="0"/>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a:lstStyle>
            <a:lvl1pPr>
              <a:buNone/>
              <a:defRPr b="1"/>
            </a:lvl1pPr>
          </a:lstStyle>
          <a:p>
            <a:pPr lvl="0"/>
            <a:r>
              <a:rPr lang="en-US" dirty="0"/>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a:lstStyle>
            <a:lvl1pPr>
              <a:buNone/>
              <a:defRPr b="1"/>
            </a:lvl1pPr>
          </a:lstStyle>
          <a:p>
            <a:pPr lvl="0"/>
            <a:r>
              <a:rPr lang="en-US" dirty="0"/>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a:lstStyle>
            <a:lvl1pPr>
              <a:buNone/>
              <a:defRPr b="1"/>
            </a:lvl1pPr>
          </a:lstStyle>
          <a:p>
            <a:pPr lvl="0"/>
            <a:r>
              <a:rPr lang="en-US" dirty="0"/>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a:lstStyle>
            <a:lvl1pPr>
              <a:buNone/>
              <a:defRPr b="1"/>
            </a:lvl1pPr>
          </a:lstStyle>
          <a:p>
            <a:pPr lvl="0"/>
            <a:r>
              <a:rPr lang="en-US" dirty="0"/>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anchor="b"/>
          <a:lstStyle>
            <a:lvl1pPr>
              <a:defRPr/>
            </a:lvl1pPr>
          </a:lstStyle>
          <a:p>
            <a:r>
              <a:rPr lang="en-US" dirty="0"/>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anchor="ctr">
            <a:noAutofit/>
          </a:bodyPr>
          <a:lstStyle>
            <a:lvl1pPr algn="ctr">
              <a:buNone/>
              <a:defRPr/>
            </a:lvl1pPr>
          </a:lstStyle>
          <a:p>
            <a:r>
              <a:rPr lang="en-US" dirty="0"/>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anchor="ctr">
            <a:noAutofit/>
          </a:bodyPr>
          <a:lstStyle>
            <a:lvl1pPr marL="0" algn="ctr">
              <a:buNone/>
              <a:defRPr/>
            </a:lvl1pPr>
          </a:lstStyle>
          <a:p>
            <a:r>
              <a:rPr lang="en-US" dirty="0"/>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anchor="ctr">
            <a:noAutofit/>
          </a:bodyPr>
          <a:lstStyle>
            <a:lvl1pPr algn="ctr">
              <a:buNone/>
              <a:defRPr/>
            </a:lvl1pPr>
          </a:lstStyle>
          <a:p>
            <a:r>
              <a:rPr lang="en-US" dirty="0"/>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a:normAutofit/>
          </a:bodyPr>
          <a:lstStyle>
            <a:lvl1pPr marL="0" indent="0">
              <a:lnSpc>
                <a:spcPct val="100000"/>
              </a:lnSpc>
              <a:buNone/>
              <a:defRPr sz="1800" baseline="0"/>
            </a:lvl1pPr>
          </a:lstStyle>
          <a:p>
            <a:pPr>
              <a:lnSpc>
                <a:spcPct val="130000"/>
              </a:lnSpc>
            </a:pPr>
            <a:r>
              <a:rPr lang="en-US" dirty="0"/>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a:lstStyle/>
          <a:p>
            <a:r>
              <a:rPr lang="en-US"/>
              <a:t>2/1/20XX</a:t>
            </a:r>
            <a:endParaRPr lang="en-US" dirty="0"/>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anchor="b">
            <a:normAutofit/>
          </a:bodyPr>
          <a:lstStyle>
            <a:lvl1pPr>
              <a:defRPr sz="6000" b="1" spc="1500" baseline="0"/>
            </a:lvl1pPr>
          </a:lstStyle>
          <a:p>
            <a:r>
              <a:rPr lang="en-US" dirty="0"/>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a:lstStyle>
            <a:lvl1pPr marL="0">
              <a:lnSpc>
                <a:spcPct val="100000"/>
              </a:lnSpc>
              <a:spcBef>
                <a:spcPts val="0"/>
              </a:spcBef>
              <a:buNone/>
              <a:defRPr sz="2400" spc="400" baseline="0"/>
            </a:lvl1pPr>
          </a:lstStyle>
          <a:p>
            <a:r>
              <a:rPr lang="en-US" dirty="0"/>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a:lstStyle/>
          <a:p>
            <a:fld id="{F3450C42-9A0B-4425-92C2-70FCF7C45734}" type="slidenum">
              <a:rPr lang="en-US" smtClean="0"/>
              <a:t>‹#›</a:t>
            </a:fld>
            <a:endParaRPr lang="en-US" dirty="0"/>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a:lstStyle>
            <a:lvl1pPr>
              <a:buNone/>
              <a:defRPr/>
            </a:lvl1pPr>
          </a:lstStyle>
          <a:p>
            <a:r>
              <a:rPr lang="en-US" dirty="0"/>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anchor="b">
            <a:normAutofit/>
          </a:bodyPr>
          <a:lstStyle/>
          <a:p>
            <a:r>
              <a:rPr lang="en-US"/>
              <a:t>Click to edit Master title style</a:t>
            </a:r>
            <a:endParaRPr lang="en-US" dirty="0"/>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a:normAutofit/>
          </a:bodyPr>
          <a:lstStyle>
            <a:lvl1pPr>
              <a:buNone/>
              <a:defRPr sz="2400"/>
            </a:lvl1pPr>
          </a:lstStyle>
          <a:p>
            <a:pPr>
              <a:lnSpc>
                <a:spcPct val="130000"/>
              </a:lnSpc>
            </a:pPr>
            <a:r>
              <a:rPr lang="en-US" dirty="0"/>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a:lstStyle>
            <a:lvl1pPr>
              <a:buNone/>
              <a:defRPr/>
            </a:lvl1pPr>
          </a:lstStyle>
          <a:p>
            <a:r>
              <a:rPr lang="en-US" dirty="0"/>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anchor="b"/>
          <a:lstStyle/>
          <a:p>
            <a:r>
              <a:rPr lang="en-US"/>
              <a:t>Click to edit Master title style</a:t>
            </a:r>
            <a:endParaRPr lang="en-US" dirty="0"/>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a:normAutofit/>
          </a:bodyPr>
          <a:lstStyle>
            <a:lvl1pPr marL="0" indent="0">
              <a:lnSpc>
                <a:spcPct val="90000"/>
              </a:lnSpc>
              <a:buNone/>
              <a:defRPr sz="18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a:lstStyle>
            <a:lvl1pPr>
              <a:buNone/>
              <a:defRPr/>
            </a:lvl1pPr>
          </a:lstStyle>
          <a:p>
            <a:r>
              <a:rPr lang="en-US" dirty="0"/>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a:lstStyle>
            <a:lvl1pPr>
              <a:buNone/>
              <a:defRPr/>
            </a:lvl1pPr>
          </a:lstStyle>
          <a:p>
            <a:r>
              <a:rPr lang="en-US" dirty="0"/>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a:lstStyle>
            <a:lvl1pPr algn="ctr">
              <a:defRPr sz="6000" b="1" spc="1500" baseline="0"/>
            </a:lvl1pPr>
          </a:lstStyle>
          <a:p>
            <a:r>
              <a:rPr lang="en-US" dirty="0"/>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a:lstStyle>
            <a:lvl1pPr marL="0" algn="ctr">
              <a:buNone/>
              <a:defRPr spc="400" baseline="0"/>
            </a:lvl1pPr>
          </a:lstStyle>
          <a:p>
            <a:r>
              <a:rPr lang="en-US" dirty="0"/>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anchor="ctr">
            <a:noAutofit/>
          </a:bodyPr>
          <a:lstStyle>
            <a:lvl1pPr algn="ctr">
              <a:buNone/>
              <a:defRPr/>
            </a:lvl1pPr>
          </a:lstStyle>
          <a:p>
            <a:r>
              <a:rPr lang="en-US" dirty="0"/>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a:lstStyle/>
          <a:p>
            <a:r>
              <a:rPr lang="en-US"/>
              <a:t>Click to edit Master title style</a:t>
            </a:r>
            <a:endParaRPr lang="en-US" dirty="0"/>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a:lstStyle/>
          <a:p>
            <a:r>
              <a:rPr lang="en-US"/>
              <a:t>Click to edit Master title style</a:t>
            </a:r>
            <a:endParaRPr lang="en-US" dirty="0"/>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5" name="Title 1">
            <a:extLst>
              <a:ext uri="{FF2B5EF4-FFF2-40B4-BE49-F238E27FC236}">
                <a16:creationId xmlns:a16="http://schemas.microsoft.com/office/drawing/2014/main" id="{C7A51216-87BD-42FE-8101-AA68A199CBE2}"/>
              </a:ext>
            </a:extLst>
          </p:cNvPr>
          <p:cNvSpPr>
            <a:spLocks noGrp="1"/>
          </p:cNvSpPr>
          <p:nvPr>
            <p:ph type="title" hasCustomPrompt="1"/>
          </p:nvPr>
        </p:nvSpPr>
        <p:spPr>
          <a:xfrm>
            <a:off x="2976055" y="633045"/>
            <a:ext cx="5177077" cy="3863063"/>
          </a:xfrm>
        </p:spPr>
        <p:txBody>
          <a:bodyPr anchor="ctr"/>
          <a:lstStyle>
            <a:lvl1pPr algn="ctr">
              <a:lnSpc>
                <a:spcPct val="100000"/>
              </a:lnSpc>
              <a:defRPr b="0" baseline="0"/>
            </a:lvl1pPr>
          </a:lstStyle>
          <a:p>
            <a:r>
              <a:rPr lang="en-US" dirty="0"/>
              <a:t>Click to add title</a:t>
            </a: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2" name="Text Placeholder 31">
            <a:extLst>
              <a:ext uri="{FF2B5EF4-FFF2-40B4-BE49-F238E27FC236}">
                <a16:creationId xmlns:a16="http://schemas.microsoft.com/office/drawing/2014/main" id="{45496C8D-0494-44FB-9F43-B3CB6B3BFD30}"/>
              </a:ext>
            </a:extLst>
          </p:cNvPr>
          <p:cNvSpPr>
            <a:spLocks noGrp="1"/>
          </p:cNvSpPr>
          <p:nvPr>
            <p:ph type="body" sz="quarter" idx="13" hasCustomPrompt="1"/>
          </p:nvPr>
        </p:nvSpPr>
        <p:spPr>
          <a:xfrm>
            <a:off x="2975828" y="4669152"/>
            <a:ext cx="5177572" cy="887031"/>
          </a:xfrm>
        </p:spPr>
        <p:txBody>
          <a:bodyPr/>
          <a:lstStyle>
            <a:lvl1pPr algn="ctr">
              <a:buNone/>
              <a:defRPr/>
            </a:lvl1pPr>
          </a:lstStyle>
          <a:p>
            <a:pPr lvl="0"/>
            <a:r>
              <a:rPr lang="en-US" dirty="0"/>
              <a:t>Click to add subtitle</a:t>
            </a:r>
          </a:p>
        </p:txBody>
      </p:sp>
      <p:sp>
        <p:nvSpPr>
          <p:cNvPr id="23" name="Date Placeholder 178">
            <a:extLst>
              <a:ext uri="{FF2B5EF4-FFF2-40B4-BE49-F238E27FC236}">
                <a16:creationId xmlns:a16="http://schemas.microsoft.com/office/drawing/2014/main" id="{64E5B367-78E8-464F-A44D-8C70877FCA39}"/>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24" name="Footer Placeholder 179">
            <a:extLst>
              <a:ext uri="{FF2B5EF4-FFF2-40B4-BE49-F238E27FC236}">
                <a16:creationId xmlns:a16="http://schemas.microsoft.com/office/drawing/2014/main" id="{D4AC7E0C-0B9F-4398-B582-7326AA2547D5}"/>
              </a:ext>
            </a:extLst>
          </p:cNvPr>
          <p:cNvSpPr>
            <a:spLocks noGrp="1"/>
          </p:cNvSpPr>
          <p:nvPr>
            <p:ph type="ftr" sz="quarter" idx="11"/>
          </p:nvPr>
        </p:nvSpPr>
        <p:spPr>
          <a:xfrm>
            <a:off x="4038600" y="6356350"/>
            <a:ext cx="4114800" cy="365125"/>
          </a:xfrm>
        </p:spPr>
        <p:txBody>
          <a:bodyPr/>
          <a:lstStyle/>
          <a:p>
            <a:r>
              <a:rPr lang="en-US" dirty="0"/>
              <a:t>PRESENTATION TITLE</a:t>
            </a:r>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31" name="Slide Number Placeholder 180">
            <a:extLst>
              <a:ext uri="{FF2B5EF4-FFF2-40B4-BE49-F238E27FC236}">
                <a16:creationId xmlns:a16="http://schemas.microsoft.com/office/drawing/2014/main" id="{EEC40372-7268-4D4B-9ABF-A1E03F05C2BA}"/>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solidFill>
                  <a:srgbClr val="898989"/>
                </a:solidFill>
              </a:rPr>
              <a:t>‹#›</a:t>
            </a:fld>
            <a:endParaRPr lang="en-US" dirty="0">
              <a:solidFill>
                <a:srgbClr val="898989"/>
              </a:solidFill>
            </a:endParaRPr>
          </a:p>
        </p:txBody>
      </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a:lstStyle/>
          <a:p>
            <a:r>
              <a:rPr lang="en-US"/>
              <a:t>2/1/20XX</a:t>
            </a:r>
            <a:endParaRPr lang="en-US" dirty="0"/>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a:lstStyle/>
          <a:p>
            <a:r>
              <a:rPr lang="en-US" dirty="0"/>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a:lstStyle/>
          <a:p>
            <a:fld id="{5EA792F7-1D9E-4C7E-A103-E8EDFDC2691E}" type="slidenum">
              <a:rPr lang="en-US" smtClean="0"/>
              <a:t>‹#›</a:t>
            </a:fld>
            <a:endParaRPr lang="en-US" dirty="0"/>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0579799" y="466375"/>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a:lstStyle/>
          <a:p>
            <a:r>
              <a:rPr lang="en-US"/>
              <a:t>2/1/20XX</a:t>
            </a:r>
            <a:endParaRPr lang="en-US" dirty="0"/>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r>
              <a:rPr lang="en-US"/>
              <a:t>2/1/20XX</a:t>
            </a:r>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b="1" dirty="0"/>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iggita.com/story.php?title=Call_center_inbound_cosa_sono_e_come_sceglierli"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chart" Target="../charts/chart4.xml"/><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chart" Target="../charts/char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en/agenda-work-balance-366244/"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8" Type="http://schemas.openxmlformats.org/officeDocument/2006/relationships/hyperlink" Target="https://esferacreativa.com/que-es-un-insight/" TargetMode="External"/><Relationship Id="rId3" Type="http://schemas.openxmlformats.org/officeDocument/2006/relationships/image" Target="../media/image19.1"/><Relationship Id="rId7"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hyperlink" Target="https://pxhere.com/id/photo/922811" TargetMode="External"/><Relationship Id="rId5" Type="http://schemas.openxmlformats.org/officeDocument/2006/relationships/image" Target="../media/image20.jpg"/><Relationship Id="rId4" Type="http://schemas.openxmlformats.org/officeDocument/2006/relationships/hyperlink" Target="https://www.rawpixel.com/image/380207/aerial-view-business-data-analysis-graph"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1el1AThSUWZcmgb_BeEMLs2lkrq4zAEV/edit?usp=sharing&amp;ouid=111709130330867860487&amp;rtpof=true&amp;sd=true"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karolmogolloncolprenoveno.blogspot.com/2020/06/excel.html"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www.clicdata.com/blog/transform-data-into-actionable-insights/" TargetMode="Externa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607C874-782B-4427-B581-0597FA74FF03}"/>
              </a:ext>
            </a:extLst>
          </p:cNvPr>
          <p:cNvSpPr>
            <a:spLocks noGrp="1"/>
          </p:cNvSpPr>
          <p:nvPr>
            <p:ph type="ctrTitle"/>
          </p:nvPr>
        </p:nvSpPr>
        <p:spPr>
          <a:xfrm>
            <a:off x="735702" y="503497"/>
            <a:ext cx="4223000" cy="3845891"/>
          </a:xfrm>
        </p:spPr>
        <p:txBody>
          <a:bodyPr>
            <a:normAutofit fontScale="90000"/>
          </a:bodyPr>
          <a:lstStyle/>
          <a:p>
            <a:r>
              <a:rPr lang="en-US" dirty="0"/>
              <a:t>ABC Call Volume Trend Analysis</a:t>
            </a:r>
          </a:p>
        </p:txBody>
      </p:sp>
      <p:sp>
        <p:nvSpPr>
          <p:cNvPr id="10" name="Subtitle 9">
            <a:extLst>
              <a:ext uri="{FF2B5EF4-FFF2-40B4-BE49-F238E27FC236}">
                <a16:creationId xmlns:a16="http://schemas.microsoft.com/office/drawing/2014/main" id="{9DDF89BC-6718-4D28-9005-F42DB4D8B4BD}"/>
              </a:ext>
            </a:extLst>
          </p:cNvPr>
          <p:cNvSpPr>
            <a:spLocks noGrp="1"/>
          </p:cNvSpPr>
          <p:nvPr>
            <p:ph type="subTitle" idx="1"/>
          </p:nvPr>
        </p:nvSpPr>
        <p:spPr>
          <a:xfrm>
            <a:off x="735702" y="4441463"/>
            <a:ext cx="4223000" cy="1781123"/>
          </a:xfrm>
        </p:spPr>
        <p:txBody>
          <a:bodyPr/>
          <a:lstStyle/>
          <a:p>
            <a:r>
              <a:rPr lang="en-US" dirty="0"/>
              <a:t>ABHISHEK ADYANI</a:t>
            </a:r>
          </a:p>
        </p:txBody>
      </p:sp>
      <p:pic>
        <p:nvPicPr>
          <p:cNvPr id="11" name="Picture Placeholder 10">
            <a:extLst>
              <a:ext uri="{FF2B5EF4-FFF2-40B4-BE49-F238E27FC236}">
                <a16:creationId xmlns:a16="http://schemas.microsoft.com/office/drawing/2014/main" id="{46756E01-D57B-4D2C-AA8A-8AE49DC76C9D}"/>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5467894" y="587120"/>
            <a:ext cx="5290998" cy="5290998"/>
          </a:xfrm>
        </p:spPr>
      </p:pic>
    </p:spTree>
    <p:extLst>
      <p:ext uri="{BB962C8B-B14F-4D97-AF65-F5344CB8AC3E}">
        <p14:creationId xmlns:p14="http://schemas.microsoft.com/office/powerpoint/2010/main" val="245498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2) Call Volume Analysis:  Can you create a chart or graph that shows the number of calls received in each time bucket?</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10</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393291" y="1327354"/>
            <a:ext cx="9035845" cy="369332"/>
          </a:xfrm>
          <a:prstGeom prst="rect">
            <a:avLst/>
          </a:prstGeom>
          <a:noFill/>
        </p:spPr>
        <p:txBody>
          <a:bodyPr wrap="square" rtlCol="0">
            <a:spAutoFit/>
          </a:bodyPr>
          <a:lstStyle/>
          <a:p>
            <a:r>
              <a:rPr lang="en-US" dirty="0"/>
              <a:t>INSIGHTS : </a:t>
            </a:r>
          </a:p>
        </p:txBody>
      </p:sp>
      <p:sp>
        <p:nvSpPr>
          <p:cNvPr id="3" name="TextBox 2">
            <a:extLst>
              <a:ext uri="{FF2B5EF4-FFF2-40B4-BE49-F238E27FC236}">
                <a16:creationId xmlns:a16="http://schemas.microsoft.com/office/drawing/2014/main" id="{ACB1CF65-4C6F-0371-5A9C-E799AD6E029C}"/>
              </a:ext>
            </a:extLst>
          </p:cNvPr>
          <p:cNvSpPr txBox="1"/>
          <p:nvPr/>
        </p:nvSpPr>
        <p:spPr>
          <a:xfrm>
            <a:off x="560439" y="1877961"/>
            <a:ext cx="9969909" cy="378808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By using pivot table, I analyzed the columns, customer_phone_no, time_bucket and call_status, I expressed count of call status as percentage.</a:t>
            </a:r>
          </a:p>
          <a:p>
            <a:pPr marL="285750" indent="-285750">
              <a:lnSpc>
                <a:spcPct val="150000"/>
              </a:lnSpc>
              <a:buFont typeface="Arial" panose="020B0604020202020204" pitchFamily="34" charset="0"/>
              <a:buChar char="•"/>
            </a:pPr>
            <a:r>
              <a:rPr lang="en-US" b="1" dirty="0"/>
              <a:t>From the chart number of call received, we see a downward trend of call received,  as the day ends the number of calls decreases.</a:t>
            </a:r>
          </a:p>
          <a:p>
            <a:pPr marL="285750" indent="-285750">
              <a:lnSpc>
                <a:spcPct val="150000"/>
              </a:lnSpc>
              <a:buFont typeface="Arial" panose="020B0604020202020204" pitchFamily="34" charset="0"/>
              <a:buChar char="•"/>
            </a:pPr>
            <a:r>
              <a:rPr lang="en-US" b="1" dirty="0"/>
              <a:t>Maximum calls received is between 12pm-1pm, and the minimum is between 8pm-9pm.</a:t>
            </a:r>
          </a:p>
          <a:p>
            <a:pPr marL="285750" indent="-285750">
              <a:lnSpc>
                <a:spcPct val="150000"/>
              </a:lnSpc>
              <a:buFont typeface="Arial" panose="020B0604020202020204" pitchFamily="34" charset="0"/>
              <a:buChar char="•"/>
            </a:pPr>
            <a:r>
              <a:rPr lang="en-US" b="1" dirty="0"/>
              <a:t>From the chart status of calls over time, I analyzed there were more abandon calls in the morning than the answered calls</a:t>
            </a:r>
          </a:p>
          <a:p>
            <a:pPr marL="285750" indent="-285750">
              <a:lnSpc>
                <a:spcPct val="150000"/>
              </a:lnSpc>
              <a:buFont typeface="Arial" panose="020B0604020202020204" pitchFamily="34" charset="0"/>
              <a:buChar char="•"/>
            </a:pPr>
            <a:r>
              <a:rPr lang="en-US" b="1" dirty="0"/>
              <a:t>The abandon calls were more or less equal to the answered calls at the shift ending time.</a:t>
            </a:r>
          </a:p>
          <a:p>
            <a:pPr marL="285750" indent="-285750">
              <a:lnSpc>
                <a:spcPct val="150000"/>
              </a:lnSpc>
              <a:buFont typeface="Arial" panose="020B0604020202020204" pitchFamily="34" charset="0"/>
              <a:buChar char="•"/>
            </a:pPr>
            <a:r>
              <a:rPr lang="en-US" b="1" dirty="0"/>
              <a:t>Max number of calls abandon were at 10am-11am</a:t>
            </a:r>
          </a:p>
        </p:txBody>
      </p:sp>
    </p:spTree>
    <p:extLst>
      <p:ext uri="{BB962C8B-B14F-4D97-AF65-F5344CB8AC3E}">
        <p14:creationId xmlns:p14="http://schemas.microsoft.com/office/powerpoint/2010/main" val="1260961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3) Manpower Planning: What is the minimum number of agents required in each time bucket to reduce the abandon rate to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11</a:t>
            </a:fld>
            <a:endParaRPr lang="en-US" dirty="0"/>
          </a:p>
        </p:txBody>
      </p:sp>
      <p:sp>
        <p:nvSpPr>
          <p:cNvPr id="2" name="TextBox 1">
            <a:extLst>
              <a:ext uri="{FF2B5EF4-FFF2-40B4-BE49-F238E27FC236}">
                <a16:creationId xmlns:a16="http://schemas.microsoft.com/office/drawing/2014/main" id="{CD7C5FF0-8A4F-68A6-86B5-ECCCC8BEC840}"/>
              </a:ext>
            </a:extLst>
          </p:cNvPr>
          <p:cNvSpPr txBox="1"/>
          <p:nvPr/>
        </p:nvSpPr>
        <p:spPr>
          <a:xfrm>
            <a:off x="0" y="973393"/>
            <a:ext cx="3805084" cy="369332"/>
          </a:xfrm>
          <a:prstGeom prst="rect">
            <a:avLst/>
          </a:prstGeom>
          <a:noFill/>
        </p:spPr>
        <p:txBody>
          <a:bodyPr wrap="square" rtlCol="0">
            <a:spAutoFit/>
          </a:bodyPr>
          <a:lstStyle/>
          <a:p>
            <a:r>
              <a:rPr lang="en-US" dirty="0"/>
              <a:t>I divided this problem in 4 steps:</a:t>
            </a:r>
          </a:p>
        </p:txBody>
      </p:sp>
      <p:pic>
        <p:nvPicPr>
          <p:cNvPr id="9" name="Picture 8">
            <a:extLst>
              <a:ext uri="{FF2B5EF4-FFF2-40B4-BE49-F238E27FC236}">
                <a16:creationId xmlns:a16="http://schemas.microsoft.com/office/drawing/2014/main" id="{661E450E-F6F4-7884-2605-B85B65C2CA9A}"/>
              </a:ext>
            </a:extLst>
          </p:cNvPr>
          <p:cNvPicPr>
            <a:picLocks noChangeAspect="1"/>
          </p:cNvPicPr>
          <p:nvPr/>
        </p:nvPicPr>
        <p:blipFill>
          <a:blip r:embed="rId3"/>
          <a:stretch>
            <a:fillRect/>
          </a:stretch>
        </p:blipFill>
        <p:spPr>
          <a:xfrm>
            <a:off x="3805084" y="1738754"/>
            <a:ext cx="4256727" cy="1030991"/>
          </a:xfrm>
          <a:prstGeom prst="rect">
            <a:avLst/>
          </a:prstGeom>
        </p:spPr>
      </p:pic>
      <p:pic>
        <p:nvPicPr>
          <p:cNvPr id="11" name="Picture 10">
            <a:extLst>
              <a:ext uri="{FF2B5EF4-FFF2-40B4-BE49-F238E27FC236}">
                <a16:creationId xmlns:a16="http://schemas.microsoft.com/office/drawing/2014/main" id="{DEDC0A3A-2773-9199-CB77-5A4428B00D1D}"/>
              </a:ext>
            </a:extLst>
          </p:cNvPr>
          <p:cNvPicPr>
            <a:picLocks noChangeAspect="1"/>
          </p:cNvPicPr>
          <p:nvPr/>
        </p:nvPicPr>
        <p:blipFill>
          <a:blip r:embed="rId4"/>
          <a:stretch>
            <a:fillRect/>
          </a:stretch>
        </p:blipFill>
        <p:spPr>
          <a:xfrm>
            <a:off x="6754761" y="3515654"/>
            <a:ext cx="4945626" cy="1665946"/>
          </a:xfrm>
          <a:prstGeom prst="rect">
            <a:avLst/>
          </a:prstGeom>
        </p:spPr>
      </p:pic>
      <p:graphicFrame>
        <p:nvGraphicFramePr>
          <p:cNvPr id="13" name="Chart 12">
            <a:extLst>
              <a:ext uri="{FF2B5EF4-FFF2-40B4-BE49-F238E27FC236}">
                <a16:creationId xmlns:a16="http://schemas.microsoft.com/office/drawing/2014/main" id="{30F2A8BB-72A8-595C-D477-5F94E73B3527}"/>
              </a:ext>
            </a:extLst>
          </p:cNvPr>
          <p:cNvGraphicFramePr>
            <a:graphicFrameLocks/>
          </p:cNvGraphicFramePr>
          <p:nvPr>
            <p:extLst>
              <p:ext uri="{D42A27DB-BD31-4B8C-83A1-F6EECF244321}">
                <p14:modId xmlns:p14="http://schemas.microsoft.com/office/powerpoint/2010/main" val="2069800563"/>
              </p:ext>
            </p:extLst>
          </p:nvPr>
        </p:nvGraphicFramePr>
        <p:xfrm>
          <a:off x="133228" y="3429000"/>
          <a:ext cx="6464218" cy="303276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79280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3) Manpower Planning: What is the minimum number of agents required in each time bucket to reduce the abandon rate to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12</a:t>
            </a:fld>
            <a:endParaRPr lang="en-US" dirty="0"/>
          </a:p>
        </p:txBody>
      </p:sp>
      <p:pic>
        <p:nvPicPr>
          <p:cNvPr id="6" name="Picture 5">
            <a:extLst>
              <a:ext uri="{FF2B5EF4-FFF2-40B4-BE49-F238E27FC236}">
                <a16:creationId xmlns:a16="http://schemas.microsoft.com/office/drawing/2014/main" id="{00883677-CF43-9615-D985-FACF896FF8EB}"/>
              </a:ext>
            </a:extLst>
          </p:cNvPr>
          <p:cNvPicPr>
            <a:picLocks noChangeAspect="1"/>
          </p:cNvPicPr>
          <p:nvPr/>
        </p:nvPicPr>
        <p:blipFill>
          <a:blip r:embed="rId3"/>
          <a:stretch>
            <a:fillRect/>
          </a:stretch>
        </p:blipFill>
        <p:spPr>
          <a:xfrm>
            <a:off x="4943045" y="1143002"/>
            <a:ext cx="5184181" cy="1062131"/>
          </a:xfrm>
          <a:prstGeom prst="rect">
            <a:avLst/>
          </a:prstGeom>
        </p:spPr>
      </p:pic>
      <p:pic>
        <p:nvPicPr>
          <p:cNvPr id="14" name="Picture 13">
            <a:extLst>
              <a:ext uri="{FF2B5EF4-FFF2-40B4-BE49-F238E27FC236}">
                <a16:creationId xmlns:a16="http://schemas.microsoft.com/office/drawing/2014/main" id="{7C46D9EB-663F-1772-D734-8691F60F1C2C}"/>
              </a:ext>
            </a:extLst>
          </p:cNvPr>
          <p:cNvPicPr>
            <a:picLocks noChangeAspect="1"/>
          </p:cNvPicPr>
          <p:nvPr/>
        </p:nvPicPr>
        <p:blipFill>
          <a:blip r:embed="rId4"/>
          <a:stretch>
            <a:fillRect/>
          </a:stretch>
        </p:blipFill>
        <p:spPr>
          <a:xfrm>
            <a:off x="5850194" y="4000180"/>
            <a:ext cx="6019131" cy="1062131"/>
          </a:xfrm>
          <a:prstGeom prst="rect">
            <a:avLst/>
          </a:prstGeom>
        </p:spPr>
      </p:pic>
      <p:pic>
        <p:nvPicPr>
          <p:cNvPr id="17" name="Picture 16">
            <a:extLst>
              <a:ext uri="{FF2B5EF4-FFF2-40B4-BE49-F238E27FC236}">
                <a16:creationId xmlns:a16="http://schemas.microsoft.com/office/drawing/2014/main" id="{593353AC-0BF4-3720-37EE-94709A5B0359}"/>
              </a:ext>
            </a:extLst>
          </p:cNvPr>
          <p:cNvPicPr>
            <a:picLocks noChangeAspect="1"/>
          </p:cNvPicPr>
          <p:nvPr/>
        </p:nvPicPr>
        <p:blipFill>
          <a:blip r:embed="rId5"/>
          <a:stretch>
            <a:fillRect/>
          </a:stretch>
        </p:blipFill>
        <p:spPr>
          <a:xfrm>
            <a:off x="557177" y="2444107"/>
            <a:ext cx="5745300" cy="1309534"/>
          </a:xfrm>
          <a:prstGeom prst="rect">
            <a:avLst/>
          </a:prstGeom>
        </p:spPr>
      </p:pic>
      <p:pic>
        <p:nvPicPr>
          <p:cNvPr id="18" name="Picture 17">
            <a:extLst>
              <a:ext uri="{FF2B5EF4-FFF2-40B4-BE49-F238E27FC236}">
                <a16:creationId xmlns:a16="http://schemas.microsoft.com/office/drawing/2014/main" id="{1998E9F6-D05F-641C-A8C5-6CCBF01760FA}"/>
              </a:ext>
            </a:extLst>
          </p:cNvPr>
          <p:cNvPicPr>
            <a:picLocks noChangeAspect="1"/>
          </p:cNvPicPr>
          <p:nvPr/>
        </p:nvPicPr>
        <p:blipFill>
          <a:blip r:embed="rId6"/>
          <a:stretch>
            <a:fillRect/>
          </a:stretch>
        </p:blipFill>
        <p:spPr>
          <a:xfrm>
            <a:off x="294968" y="5190867"/>
            <a:ext cx="7020231" cy="1400974"/>
          </a:xfrm>
          <a:prstGeom prst="rect">
            <a:avLst/>
          </a:prstGeom>
        </p:spPr>
      </p:pic>
      <p:cxnSp>
        <p:nvCxnSpPr>
          <p:cNvPr id="20" name="Straight Connector 19">
            <a:extLst>
              <a:ext uri="{FF2B5EF4-FFF2-40B4-BE49-F238E27FC236}">
                <a16:creationId xmlns:a16="http://schemas.microsoft.com/office/drawing/2014/main" id="{4C9D0869-BC6E-A1DC-BB32-BED00470170A}"/>
              </a:ext>
            </a:extLst>
          </p:cNvPr>
          <p:cNvCxnSpPr>
            <a:cxnSpLocks/>
          </p:cNvCxnSpPr>
          <p:nvPr/>
        </p:nvCxnSpPr>
        <p:spPr>
          <a:xfrm>
            <a:off x="4857135" y="2330245"/>
            <a:ext cx="54274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D2BE030-121C-DFF6-D156-18E3BF1F232E}"/>
              </a:ext>
            </a:extLst>
          </p:cNvPr>
          <p:cNvCxnSpPr>
            <a:cxnSpLocks/>
          </p:cNvCxnSpPr>
          <p:nvPr/>
        </p:nvCxnSpPr>
        <p:spPr>
          <a:xfrm>
            <a:off x="478521" y="3877279"/>
            <a:ext cx="597144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E8DE7D8-87D4-49E1-97BA-93F48B626AE0}"/>
              </a:ext>
            </a:extLst>
          </p:cNvPr>
          <p:cNvCxnSpPr>
            <a:cxnSpLocks/>
          </p:cNvCxnSpPr>
          <p:nvPr/>
        </p:nvCxnSpPr>
        <p:spPr>
          <a:xfrm>
            <a:off x="5702710" y="5130327"/>
            <a:ext cx="637130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61C4DEE-B803-8EF1-2A69-4568D4EAF041}"/>
              </a:ext>
            </a:extLst>
          </p:cNvPr>
          <p:cNvCxnSpPr>
            <a:cxnSpLocks/>
          </p:cNvCxnSpPr>
          <p:nvPr/>
        </p:nvCxnSpPr>
        <p:spPr>
          <a:xfrm>
            <a:off x="167148" y="6688739"/>
            <a:ext cx="749218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9548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3) Manpower Planning: What is the minimum number of agents required in each time bucket to reduce the abandon rate to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13</a:t>
            </a:fld>
            <a:endParaRPr lang="en-US" dirty="0"/>
          </a:p>
        </p:txBody>
      </p:sp>
      <p:pic>
        <p:nvPicPr>
          <p:cNvPr id="6" name="Picture 5">
            <a:extLst>
              <a:ext uri="{FF2B5EF4-FFF2-40B4-BE49-F238E27FC236}">
                <a16:creationId xmlns:a16="http://schemas.microsoft.com/office/drawing/2014/main" id="{1CEE5273-53CE-7D5C-9A52-974694B9E2F9}"/>
              </a:ext>
            </a:extLst>
          </p:cNvPr>
          <p:cNvPicPr>
            <a:picLocks noChangeAspect="1"/>
          </p:cNvPicPr>
          <p:nvPr/>
        </p:nvPicPr>
        <p:blipFill>
          <a:blip r:embed="rId3"/>
          <a:stretch>
            <a:fillRect/>
          </a:stretch>
        </p:blipFill>
        <p:spPr>
          <a:xfrm>
            <a:off x="154734" y="1287410"/>
            <a:ext cx="3964981" cy="1534447"/>
          </a:xfrm>
          <a:prstGeom prst="rect">
            <a:avLst/>
          </a:prstGeom>
        </p:spPr>
      </p:pic>
      <p:pic>
        <p:nvPicPr>
          <p:cNvPr id="17" name="Picture 16">
            <a:extLst>
              <a:ext uri="{FF2B5EF4-FFF2-40B4-BE49-F238E27FC236}">
                <a16:creationId xmlns:a16="http://schemas.microsoft.com/office/drawing/2014/main" id="{0E19A3F1-EBFB-A938-6120-266D8CCACF65}"/>
              </a:ext>
            </a:extLst>
          </p:cNvPr>
          <p:cNvPicPr>
            <a:picLocks noChangeAspect="1"/>
          </p:cNvPicPr>
          <p:nvPr/>
        </p:nvPicPr>
        <p:blipFill>
          <a:blip r:embed="rId4"/>
          <a:stretch>
            <a:fillRect/>
          </a:stretch>
        </p:blipFill>
        <p:spPr>
          <a:xfrm>
            <a:off x="154733" y="2956314"/>
            <a:ext cx="3964981" cy="927428"/>
          </a:xfrm>
          <a:prstGeom prst="rect">
            <a:avLst/>
          </a:prstGeom>
        </p:spPr>
      </p:pic>
      <p:pic>
        <p:nvPicPr>
          <p:cNvPr id="19" name="Picture 18">
            <a:extLst>
              <a:ext uri="{FF2B5EF4-FFF2-40B4-BE49-F238E27FC236}">
                <a16:creationId xmlns:a16="http://schemas.microsoft.com/office/drawing/2014/main" id="{763180F2-5B69-D234-9FB4-C6E81AECAE8A}"/>
              </a:ext>
            </a:extLst>
          </p:cNvPr>
          <p:cNvPicPr>
            <a:picLocks noChangeAspect="1"/>
          </p:cNvPicPr>
          <p:nvPr/>
        </p:nvPicPr>
        <p:blipFill>
          <a:blip r:embed="rId5"/>
          <a:stretch>
            <a:fillRect/>
          </a:stretch>
        </p:blipFill>
        <p:spPr>
          <a:xfrm>
            <a:off x="154732" y="4036143"/>
            <a:ext cx="3964981" cy="2422595"/>
          </a:xfrm>
          <a:prstGeom prst="rect">
            <a:avLst/>
          </a:prstGeom>
        </p:spPr>
      </p:pic>
      <p:pic>
        <p:nvPicPr>
          <p:cNvPr id="23" name="Picture 22">
            <a:extLst>
              <a:ext uri="{FF2B5EF4-FFF2-40B4-BE49-F238E27FC236}">
                <a16:creationId xmlns:a16="http://schemas.microsoft.com/office/drawing/2014/main" id="{32EB35E4-596F-78C2-DF69-9E46DBFC79BB}"/>
              </a:ext>
            </a:extLst>
          </p:cNvPr>
          <p:cNvPicPr>
            <a:picLocks noChangeAspect="1"/>
          </p:cNvPicPr>
          <p:nvPr/>
        </p:nvPicPr>
        <p:blipFill>
          <a:blip r:embed="rId6"/>
          <a:stretch>
            <a:fillRect/>
          </a:stretch>
        </p:blipFill>
        <p:spPr>
          <a:xfrm>
            <a:off x="5097165" y="1268461"/>
            <a:ext cx="4455719" cy="846190"/>
          </a:xfrm>
          <a:prstGeom prst="rect">
            <a:avLst/>
          </a:prstGeom>
        </p:spPr>
      </p:pic>
      <p:pic>
        <p:nvPicPr>
          <p:cNvPr id="25" name="Picture 24">
            <a:extLst>
              <a:ext uri="{FF2B5EF4-FFF2-40B4-BE49-F238E27FC236}">
                <a16:creationId xmlns:a16="http://schemas.microsoft.com/office/drawing/2014/main" id="{B0B22851-8D13-128C-8152-90A68541EA60}"/>
              </a:ext>
            </a:extLst>
          </p:cNvPr>
          <p:cNvPicPr>
            <a:picLocks noChangeAspect="1"/>
          </p:cNvPicPr>
          <p:nvPr/>
        </p:nvPicPr>
        <p:blipFill>
          <a:blip r:embed="rId7"/>
          <a:stretch>
            <a:fillRect/>
          </a:stretch>
        </p:blipFill>
        <p:spPr>
          <a:xfrm>
            <a:off x="4299155" y="2242764"/>
            <a:ext cx="7548716" cy="3104303"/>
          </a:xfrm>
          <a:prstGeom prst="rect">
            <a:avLst/>
          </a:prstGeom>
        </p:spPr>
      </p:pic>
      <p:cxnSp>
        <p:nvCxnSpPr>
          <p:cNvPr id="27" name="Straight Connector 26">
            <a:extLst>
              <a:ext uri="{FF2B5EF4-FFF2-40B4-BE49-F238E27FC236}">
                <a16:creationId xmlns:a16="http://schemas.microsoft.com/office/drawing/2014/main" id="{C0B16B53-4BFD-F3C4-2114-17BD8C2F5D81}"/>
              </a:ext>
            </a:extLst>
          </p:cNvPr>
          <p:cNvCxnSpPr>
            <a:cxnSpLocks/>
          </p:cNvCxnSpPr>
          <p:nvPr/>
        </p:nvCxnSpPr>
        <p:spPr>
          <a:xfrm>
            <a:off x="4208206" y="934065"/>
            <a:ext cx="0" cy="59239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805B3FE-A513-A491-F257-00F6B69BD008}"/>
              </a:ext>
            </a:extLst>
          </p:cNvPr>
          <p:cNvCxnSpPr>
            <a:cxnSpLocks/>
          </p:cNvCxnSpPr>
          <p:nvPr/>
        </p:nvCxnSpPr>
        <p:spPr>
          <a:xfrm>
            <a:off x="0" y="1170037"/>
            <a:ext cx="468015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6660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3) Manpower Planning: What is the minimum number of agents required in each time bucket to reduce the abandon rate to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14</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393291" y="1327354"/>
            <a:ext cx="9035845" cy="369332"/>
          </a:xfrm>
          <a:prstGeom prst="rect">
            <a:avLst/>
          </a:prstGeom>
          <a:noFill/>
        </p:spPr>
        <p:txBody>
          <a:bodyPr wrap="square" rtlCol="0">
            <a:spAutoFit/>
          </a:bodyPr>
          <a:lstStyle/>
          <a:p>
            <a:r>
              <a:rPr lang="en-US" dirty="0"/>
              <a:t>INSIGHTS : </a:t>
            </a:r>
          </a:p>
        </p:txBody>
      </p:sp>
      <p:sp>
        <p:nvSpPr>
          <p:cNvPr id="3" name="TextBox 2">
            <a:extLst>
              <a:ext uri="{FF2B5EF4-FFF2-40B4-BE49-F238E27FC236}">
                <a16:creationId xmlns:a16="http://schemas.microsoft.com/office/drawing/2014/main" id="{ACB1CF65-4C6F-0371-5A9C-E799AD6E029C}"/>
              </a:ext>
            </a:extLst>
          </p:cNvPr>
          <p:cNvSpPr txBox="1"/>
          <p:nvPr/>
        </p:nvSpPr>
        <p:spPr>
          <a:xfrm>
            <a:off x="560439" y="1877961"/>
            <a:ext cx="9969909" cy="420358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By using pivot table, I analyzed the column call_status, I used count of columns and I expressed count of call status as percentage</a:t>
            </a:r>
          </a:p>
          <a:p>
            <a:pPr marL="285750" indent="-285750">
              <a:lnSpc>
                <a:spcPct val="150000"/>
              </a:lnSpc>
              <a:buFont typeface="Arial" panose="020B0604020202020204" pitchFamily="34" charset="0"/>
              <a:buChar char="•"/>
            </a:pPr>
            <a:r>
              <a:rPr lang="en-US" b="1" dirty="0"/>
              <a:t>By analyzing the chart status of incoming calls, I found the percentage of calls that are answered by agents </a:t>
            </a:r>
            <a:r>
              <a:rPr lang="en-US" b="1" dirty="0" err="1"/>
              <a:t>i.e</a:t>
            </a:r>
            <a:r>
              <a:rPr lang="en-US" b="1" dirty="0"/>
              <a:t> 70% and abandon percentage i.e. 29%</a:t>
            </a:r>
          </a:p>
          <a:p>
            <a:pPr marL="285750" indent="-285750">
              <a:lnSpc>
                <a:spcPct val="150000"/>
              </a:lnSpc>
              <a:buFont typeface="Arial" panose="020B0604020202020204" pitchFamily="34" charset="0"/>
              <a:buChar char="•"/>
            </a:pPr>
            <a:r>
              <a:rPr lang="en-US" b="1" dirty="0"/>
              <a:t>In the pivot table of </a:t>
            </a:r>
            <a:r>
              <a:rPr lang="en-US" b="1" dirty="0" err="1"/>
              <a:t>date&amp;time</a:t>
            </a:r>
            <a:r>
              <a:rPr lang="en-US" b="1" dirty="0"/>
              <a:t> I measured sum of call seconds on 1</a:t>
            </a:r>
            <a:r>
              <a:rPr lang="en-US" b="1" baseline="30000" dirty="0"/>
              <a:t>st</a:t>
            </a:r>
            <a:r>
              <a:rPr lang="en-US" b="1" dirty="0"/>
              <a:t> Jan </a:t>
            </a:r>
          </a:p>
          <a:p>
            <a:pPr marL="285750" indent="-285750">
              <a:lnSpc>
                <a:spcPct val="150000"/>
              </a:lnSpc>
              <a:buFont typeface="Arial" panose="020B0604020202020204" pitchFamily="34" charset="0"/>
              <a:buChar char="•"/>
            </a:pPr>
            <a:r>
              <a:rPr lang="en-US" b="1" dirty="0"/>
              <a:t>I converted the call seconds to call hours by using the formula:	</a:t>
            </a:r>
          </a:p>
          <a:p>
            <a:pPr lvl="5">
              <a:lnSpc>
                <a:spcPct val="150000"/>
              </a:lnSpc>
            </a:pPr>
            <a:r>
              <a:rPr lang="en-US" b="1" dirty="0"/>
              <a:t>Sum of call hours = (sum of call seconds/3600) = 187.96</a:t>
            </a:r>
          </a:p>
          <a:p>
            <a:pPr marL="285750" indent="-285750">
              <a:lnSpc>
                <a:spcPct val="150000"/>
              </a:lnSpc>
              <a:buFont typeface="Arial" panose="020B0604020202020204" pitchFamily="34" charset="0"/>
              <a:buChar char="•"/>
            </a:pPr>
            <a:r>
              <a:rPr lang="en-US" b="1" dirty="0"/>
              <a:t>We have given the actual time an agent works that is 4.5 (60% of 7.5)</a:t>
            </a:r>
          </a:p>
          <a:p>
            <a:pPr marL="285750" indent="-285750">
              <a:lnSpc>
                <a:spcPct val="150000"/>
              </a:lnSpc>
              <a:buFont typeface="Arial" panose="020B0604020202020204" pitchFamily="34" charset="0"/>
              <a:buChar char="•"/>
            </a:pPr>
            <a:r>
              <a:rPr lang="en-US" b="1" dirty="0"/>
              <a:t>I calculated the total no. of agents worked for 70% of answered calls</a:t>
            </a:r>
          </a:p>
          <a:p>
            <a:pPr lvl="2">
              <a:lnSpc>
                <a:spcPct val="150000"/>
              </a:lnSpc>
            </a:pPr>
            <a:r>
              <a:rPr lang="en-US" b="1" dirty="0"/>
              <a:t>Total no. of working agents = (total working </a:t>
            </a:r>
            <a:r>
              <a:rPr lang="en-US" b="1" dirty="0" err="1"/>
              <a:t>hrs</a:t>
            </a:r>
            <a:r>
              <a:rPr lang="en-US" b="1" dirty="0"/>
              <a:t>/actual working </a:t>
            </a:r>
            <a:r>
              <a:rPr lang="en-US" b="1" dirty="0" err="1"/>
              <a:t>hrs</a:t>
            </a:r>
            <a:r>
              <a:rPr lang="en-US" b="1" dirty="0"/>
              <a:t>) = 42</a:t>
            </a:r>
          </a:p>
        </p:txBody>
      </p:sp>
    </p:spTree>
    <p:extLst>
      <p:ext uri="{BB962C8B-B14F-4D97-AF65-F5344CB8AC3E}">
        <p14:creationId xmlns:p14="http://schemas.microsoft.com/office/powerpoint/2010/main" val="4120425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3) Manpower Planning: What is the minimum number of agents required in each time bucket to reduce the abandon rate to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15</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393291" y="1327354"/>
            <a:ext cx="9035845" cy="369332"/>
          </a:xfrm>
          <a:prstGeom prst="rect">
            <a:avLst/>
          </a:prstGeom>
          <a:noFill/>
        </p:spPr>
        <p:txBody>
          <a:bodyPr wrap="square" rtlCol="0">
            <a:spAutoFit/>
          </a:bodyPr>
          <a:lstStyle/>
          <a:p>
            <a:r>
              <a:rPr lang="en-US" dirty="0"/>
              <a:t>INSIGHTS : </a:t>
            </a:r>
          </a:p>
        </p:txBody>
      </p:sp>
      <p:sp>
        <p:nvSpPr>
          <p:cNvPr id="3" name="TextBox 2">
            <a:extLst>
              <a:ext uri="{FF2B5EF4-FFF2-40B4-BE49-F238E27FC236}">
                <a16:creationId xmlns:a16="http://schemas.microsoft.com/office/drawing/2014/main" id="{ACB1CF65-4C6F-0371-5A9C-E799AD6E029C}"/>
              </a:ext>
            </a:extLst>
          </p:cNvPr>
          <p:cNvSpPr txBox="1"/>
          <p:nvPr/>
        </p:nvSpPr>
        <p:spPr>
          <a:xfrm>
            <a:off x="560439" y="1877961"/>
            <a:ext cx="9969909" cy="420358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I used unitary method to calculate the agents required to reduce the abandon rate to 10%:</a:t>
            </a:r>
          </a:p>
          <a:p>
            <a:pPr lvl="1">
              <a:lnSpc>
                <a:spcPct val="150000"/>
              </a:lnSpc>
            </a:pPr>
            <a:r>
              <a:rPr lang="en-US" b="1" dirty="0"/>
              <a:t>      Total no. of agents worked(90%) = (total no. of agents worked(70%)/70) x 0.90 = 54</a:t>
            </a:r>
          </a:p>
          <a:p>
            <a:pPr marL="285750" indent="-285750">
              <a:lnSpc>
                <a:spcPct val="150000"/>
              </a:lnSpc>
              <a:buFont typeface="Arial" panose="020B0604020202020204" pitchFamily="34" charset="0"/>
              <a:buChar char="•"/>
            </a:pPr>
            <a:r>
              <a:rPr lang="en-US" b="1" dirty="0"/>
              <a:t>I created a table using the pivot table, by taking the columns time bucket in row section and count of call seconds and percentage of call seconds (expressed by count of call status),and time distribution column as the decimal value of grand total of count of call seconds.</a:t>
            </a:r>
          </a:p>
          <a:p>
            <a:pPr marL="285750" indent="-285750">
              <a:lnSpc>
                <a:spcPct val="150000"/>
              </a:lnSpc>
              <a:buFont typeface="Arial" panose="020B0604020202020204" pitchFamily="34" charset="0"/>
              <a:buChar char="•"/>
            </a:pPr>
            <a:r>
              <a:rPr lang="en-US" b="1" dirty="0"/>
              <a:t>Now to calculate minimum no. of agents required to reduce abandon rate to 10% I used the formula:</a:t>
            </a:r>
          </a:p>
          <a:p>
            <a:pPr lvl="2">
              <a:lnSpc>
                <a:spcPct val="150000"/>
              </a:lnSpc>
            </a:pPr>
            <a:r>
              <a:rPr lang="en-US" b="1" dirty="0"/>
              <a:t>      no. of agents req in each time bucket = time distribution * 54</a:t>
            </a:r>
          </a:p>
          <a:p>
            <a:pPr marL="285750" indent="-285750">
              <a:lnSpc>
                <a:spcPct val="150000"/>
              </a:lnSpc>
              <a:buFont typeface="Arial" panose="020B0604020202020204" pitchFamily="34" charset="0"/>
              <a:buChar char="•"/>
            </a:pPr>
            <a:r>
              <a:rPr lang="en-US" b="1" dirty="0"/>
              <a:t>The insights will help the company to maintain the abandon rate of 10% if they have 54 agents working.</a:t>
            </a:r>
          </a:p>
        </p:txBody>
      </p:sp>
    </p:spTree>
    <p:extLst>
      <p:ext uri="{BB962C8B-B14F-4D97-AF65-F5344CB8AC3E}">
        <p14:creationId xmlns:p14="http://schemas.microsoft.com/office/powerpoint/2010/main" val="632604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347019" y="128900"/>
            <a:ext cx="9770806" cy="996465"/>
          </a:xfrm>
        </p:spPr>
        <p:txBody>
          <a:bodyPr>
            <a:normAutofit fontScale="90000"/>
          </a:bodyPr>
          <a:lstStyle/>
          <a:p>
            <a:pPr>
              <a:lnSpc>
                <a:spcPct val="150000"/>
              </a:lnSpc>
            </a:pPr>
            <a:r>
              <a:rPr lang="en-US" sz="2000" dirty="0"/>
              <a:t>3) Night Shift Manpower Planning: Propose a manpower plan for each time bucket throughout the day, keeping the maximum abandon rate at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16</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68826" y="1425676"/>
            <a:ext cx="1406013" cy="369332"/>
          </a:xfrm>
          <a:prstGeom prst="rect">
            <a:avLst/>
          </a:prstGeom>
          <a:noFill/>
        </p:spPr>
        <p:txBody>
          <a:bodyPr wrap="square" rtlCol="0">
            <a:spAutoFit/>
          </a:bodyPr>
          <a:lstStyle/>
          <a:p>
            <a:r>
              <a:rPr lang="en-US" dirty="0"/>
              <a:t>Given : </a:t>
            </a:r>
          </a:p>
        </p:txBody>
      </p:sp>
      <p:pic>
        <p:nvPicPr>
          <p:cNvPr id="8" name="Picture 7">
            <a:extLst>
              <a:ext uri="{FF2B5EF4-FFF2-40B4-BE49-F238E27FC236}">
                <a16:creationId xmlns:a16="http://schemas.microsoft.com/office/drawing/2014/main" id="{30EDDFE3-B570-B59E-9B39-A42E07C9D32A}"/>
              </a:ext>
            </a:extLst>
          </p:cNvPr>
          <p:cNvPicPr>
            <a:picLocks noChangeAspect="1"/>
          </p:cNvPicPr>
          <p:nvPr/>
        </p:nvPicPr>
        <p:blipFill>
          <a:blip r:embed="rId3"/>
          <a:stretch>
            <a:fillRect/>
          </a:stretch>
        </p:blipFill>
        <p:spPr>
          <a:xfrm>
            <a:off x="1022554" y="1795008"/>
            <a:ext cx="8386916" cy="1109472"/>
          </a:xfrm>
          <a:prstGeom prst="rect">
            <a:avLst/>
          </a:prstGeom>
        </p:spPr>
      </p:pic>
      <p:sp>
        <p:nvSpPr>
          <p:cNvPr id="9" name="TextBox 8">
            <a:extLst>
              <a:ext uri="{FF2B5EF4-FFF2-40B4-BE49-F238E27FC236}">
                <a16:creationId xmlns:a16="http://schemas.microsoft.com/office/drawing/2014/main" id="{7CCA6C10-3CBA-108B-2D17-946AF90FEF4D}"/>
              </a:ext>
            </a:extLst>
          </p:cNvPr>
          <p:cNvSpPr txBox="1"/>
          <p:nvPr/>
        </p:nvSpPr>
        <p:spPr>
          <a:xfrm>
            <a:off x="68826" y="3151611"/>
            <a:ext cx="3382298" cy="369332"/>
          </a:xfrm>
          <a:prstGeom prst="rect">
            <a:avLst/>
          </a:prstGeom>
          <a:noFill/>
        </p:spPr>
        <p:txBody>
          <a:bodyPr wrap="square" rtlCol="0">
            <a:spAutoFit/>
          </a:bodyPr>
          <a:lstStyle/>
          <a:p>
            <a:r>
              <a:rPr lang="en-US" dirty="0"/>
              <a:t>Night Shift Manpower Planning:</a:t>
            </a:r>
          </a:p>
        </p:txBody>
      </p:sp>
      <p:pic>
        <p:nvPicPr>
          <p:cNvPr id="10" name="Picture 9">
            <a:extLst>
              <a:ext uri="{FF2B5EF4-FFF2-40B4-BE49-F238E27FC236}">
                <a16:creationId xmlns:a16="http://schemas.microsoft.com/office/drawing/2014/main" id="{3E846622-BAC3-1F54-5B2D-797EAE6A3D41}"/>
              </a:ext>
            </a:extLst>
          </p:cNvPr>
          <p:cNvPicPr>
            <a:picLocks noChangeAspect="1"/>
          </p:cNvPicPr>
          <p:nvPr/>
        </p:nvPicPr>
        <p:blipFill>
          <a:blip r:embed="rId4"/>
          <a:stretch>
            <a:fillRect/>
          </a:stretch>
        </p:blipFill>
        <p:spPr>
          <a:xfrm>
            <a:off x="203651" y="3708395"/>
            <a:ext cx="5889202" cy="3013080"/>
          </a:xfrm>
          <a:prstGeom prst="rect">
            <a:avLst/>
          </a:prstGeom>
        </p:spPr>
      </p:pic>
      <p:sp>
        <p:nvSpPr>
          <p:cNvPr id="11" name="TextBox 10">
            <a:extLst>
              <a:ext uri="{FF2B5EF4-FFF2-40B4-BE49-F238E27FC236}">
                <a16:creationId xmlns:a16="http://schemas.microsoft.com/office/drawing/2014/main" id="{693F5397-A2A1-93B2-BD3D-9DA293C346B4}"/>
              </a:ext>
            </a:extLst>
          </p:cNvPr>
          <p:cNvSpPr txBox="1"/>
          <p:nvPr/>
        </p:nvSpPr>
        <p:spPr>
          <a:xfrm>
            <a:off x="6764594" y="4582938"/>
            <a:ext cx="2959509" cy="646331"/>
          </a:xfrm>
          <a:prstGeom prst="rect">
            <a:avLst/>
          </a:prstGeom>
          <a:noFill/>
        </p:spPr>
        <p:txBody>
          <a:bodyPr wrap="square" rtlCol="0">
            <a:spAutoFit/>
          </a:bodyPr>
          <a:lstStyle/>
          <a:p>
            <a:r>
              <a:rPr lang="en-US" dirty="0"/>
              <a:t>Total number of agents required = </a:t>
            </a:r>
            <a:r>
              <a:rPr lang="en-US" b="1" dirty="0"/>
              <a:t>17</a:t>
            </a:r>
          </a:p>
        </p:txBody>
      </p:sp>
    </p:spTree>
    <p:extLst>
      <p:ext uri="{BB962C8B-B14F-4D97-AF65-F5344CB8AC3E}">
        <p14:creationId xmlns:p14="http://schemas.microsoft.com/office/powerpoint/2010/main" val="10749336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347019" y="128900"/>
            <a:ext cx="9770806" cy="996465"/>
          </a:xfrm>
        </p:spPr>
        <p:txBody>
          <a:bodyPr>
            <a:normAutofit fontScale="90000"/>
          </a:bodyPr>
          <a:lstStyle/>
          <a:p>
            <a:pPr>
              <a:lnSpc>
                <a:spcPct val="150000"/>
              </a:lnSpc>
            </a:pPr>
            <a:r>
              <a:rPr lang="en-US" sz="2000" dirty="0"/>
              <a:t>3) Night Shift Manpower Planning: Propose a manpower plan for each time bucket throughout the day, keeping the maximum abandon rate at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17</a:t>
            </a:fld>
            <a:endParaRPr lang="en-US" dirty="0"/>
          </a:p>
        </p:txBody>
      </p:sp>
      <p:pic>
        <p:nvPicPr>
          <p:cNvPr id="6" name="Picture 5">
            <a:extLst>
              <a:ext uri="{FF2B5EF4-FFF2-40B4-BE49-F238E27FC236}">
                <a16:creationId xmlns:a16="http://schemas.microsoft.com/office/drawing/2014/main" id="{C2A1EB64-A64C-CF42-5E6F-D47E0BE79AE4}"/>
              </a:ext>
            </a:extLst>
          </p:cNvPr>
          <p:cNvPicPr>
            <a:picLocks noChangeAspect="1"/>
          </p:cNvPicPr>
          <p:nvPr/>
        </p:nvPicPr>
        <p:blipFill>
          <a:blip r:embed="rId3"/>
          <a:stretch>
            <a:fillRect/>
          </a:stretch>
        </p:blipFill>
        <p:spPr>
          <a:xfrm>
            <a:off x="105031" y="2251588"/>
            <a:ext cx="5990969" cy="3264310"/>
          </a:xfrm>
          <a:prstGeom prst="rect">
            <a:avLst/>
          </a:prstGeom>
        </p:spPr>
      </p:pic>
      <p:graphicFrame>
        <p:nvGraphicFramePr>
          <p:cNvPr id="13" name="Chart 12">
            <a:extLst>
              <a:ext uri="{FF2B5EF4-FFF2-40B4-BE49-F238E27FC236}">
                <a16:creationId xmlns:a16="http://schemas.microsoft.com/office/drawing/2014/main" id="{1836E578-3441-1E63-76F9-CE9482F00B63}"/>
              </a:ext>
            </a:extLst>
          </p:cNvPr>
          <p:cNvGraphicFramePr>
            <a:graphicFrameLocks/>
          </p:cNvGraphicFramePr>
          <p:nvPr>
            <p:extLst>
              <p:ext uri="{D42A27DB-BD31-4B8C-83A1-F6EECF244321}">
                <p14:modId xmlns:p14="http://schemas.microsoft.com/office/powerpoint/2010/main" val="1567945426"/>
              </p:ext>
            </p:extLst>
          </p:nvPr>
        </p:nvGraphicFramePr>
        <p:xfrm>
          <a:off x="6232422" y="2434038"/>
          <a:ext cx="5741670" cy="2899410"/>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DA06D5D3-C6FD-B796-5B5E-2B520BB1DCAD}"/>
              </a:ext>
            </a:extLst>
          </p:cNvPr>
          <p:cNvSpPr txBox="1"/>
          <p:nvPr/>
        </p:nvSpPr>
        <p:spPr>
          <a:xfrm>
            <a:off x="132735" y="1745848"/>
            <a:ext cx="4331110" cy="369332"/>
          </a:xfrm>
          <a:prstGeom prst="rect">
            <a:avLst/>
          </a:prstGeom>
          <a:noFill/>
        </p:spPr>
        <p:txBody>
          <a:bodyPr wrap="square" rtlCol="0">
            <a:spAutoFit/>
          </a:bodyPr>
          <a:lstStyle/>
          <a:p>
            <a:r>
              <a:rPr lang="en-US" dirty="0"/>
              <a:t>Distribution of agents by time bucket :</a:t>
            </a:r>
          </a:p>
        </p:txBody>
      </p:sp>
    </p:spTree>
    <p:extLst>
      <p:ext uri="{BB962C8B-B14F-4D97-AF65-F5344CB8AC3E}">
        <p14:creationId xmlns:p14="http://schemas.microsoft.com/office/powerpoint/2010/main" val="3027792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347019" y="128900"/>
            <a:ext cx="9770806" cy="996465"/>
          </a:xfrm>
        </p:spPr>
        <p:txBody>
          <a:bodyPr>
            <a:normAutofit fontScale="90000"/>
          </a:bodyPr>
          <a:lstStyle/>
          <a:p>
            <a:pPr>
              <a:lnSpc>
                <a:spcPct val="150000"/>
              </a:lnSpc>
            </a:pPr>
            <a:r>
              <a:rPr lang="en-US" sz="2000" dirty="0"/>
              <a:t>3) Night Shift Manpower Planning: Propose a manpower plan for each time bucket throughout the day, keeping the maximum abandon rate at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18</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68826" y="1396179"/>
            <a:ext cx="9035845" cy="369332"/>
          </a:xfrm>
          <a:prstGeom prst="rect">
            <a:avLst/>
          </a:prstGeom>
          <a:noFill/>
        </p:spPr>
        <p:txBody>
          <a:bodyPr wrap="square" rtlCol="0">
            <a:spAutoFit/>
          </a:bodyPr>
          <a:lstStyle/>
          <a:p>
            <a:r>
              <a:rPr lang="en-US" dirty="0"/>
              <a:t>INSIGHTS : </a:t>
            </a:r>
          </a:p>
        </p:txBody>
      </p:sp>
      <p:sp>
        <p:nvSpPr>
          <p:cNvPr id="3" name="TextBox 2">
            <a:extLst>
              <a:ext uri="{FF2B5EF4-FFF2-40B4-BE49-F238E27FC236}">
                <a16:creationId xmlns:a16="http://schemas.microsoft.com/office/drawing/2014/main" id="{BD62B562-8440-1D03-2DD2-864D65D1698A}"/>
              </a:ext>
            </a:extLst>
          </p:cNvPr>
          <p:cNvSpPr txBox="1"/>
          <p:nvPr/>
        </p:nvSpPr>
        <p:spPr>
          <a:xfrm>
            <a:off x="294968" y="1946787"/>
            <a:ext cx="10323871" cy="2308324"/>
          </a:xfrm>
          <a:prstGeom prst="rect">
            <a:avLst/>
          </a:prstGeom>
          <a:noFill/>
        </p:spPr>
        <p:txBody>
          <a:bodyPr wrap="square" rtlCol="0">
            <a:spAutoFit/>
          </a:bodyPr>
          <a:lstStyle/>
          <a:p>
            <a:pPr marL="285750" indent="-285750">
              <a:buFont typeface="Arial" panose="020B0604020202020204" pitchFamily="34" charset="0"/>
              <a:buChar char="•"/>
            </a:pPr>
            <a:r>
              <a:rPr lang="en-US" dirty="0"/>
              <a:t>Created a pivot table and used days from date &amp; time column in the rows section, call_status in the column section and count of call status in the value section.</a:t>
            </a:r>
          </a:p>
          <a:p>
            <a:pPr marL="285750" indent="-285750">
              <a:buFont typeface="Arial" panose="020B0604020202020204" pitchFamily="34" charset="0"/>
              <a:buChar char="•"/>
            </a:pPr>
            <a:r>
              <a:rPr lang="en-US" dirty="0"/>
              <a:t>Total no. Calls for 23 days came out to be 117988</a:t>
            </a:r>
          </a:p>
          <a:p>
            <a:pPr lvl="2"/>
            <a:r>
              <a:rPr lang="en-US" dirty="0"/>
              <a:t>	average number of calls = (total number of calls/23) = 5130</a:t>
            </a:r>
          </a:p>
          <a:p>
            <a:pPr marL="285750" indent="-285750">
              <a:buFont typeface="Arial" panose="020B0604020202020204" pitchFamily="34" charset="0"/>
              <a:buChar char="•"/>
            </a:pPr>
            <a:r>
              <a:rPr lang="en-US" dirty="0"/>
              <a:t>There are about 5130 calls a day</a:t>
            </a:r>
          </a:p>
          <a:p>
            <a:pPr marL="285750" indent="-285750">
              <a:buFont typeface="Arial" panose="020B0604020202020204" pitchFamily="34" charset="0"/>
              <a:buChar char="•"/>
            </a:pPr>
            <a:r>
              <a:rPr lang="en-US" dirty="0"/>
              <a:t>We have given for every 100 calls that customers make between 9 am and 9 pm, they also make 30 calls at night between 9 pm and 9 am. </a:t>
            </a:r>
          </a:p>
          <a:p>
            <a:pPr marL="285750" indent="-285750">
              <a:buFont typeface="Arial" panose="020B0604020202020204" pitchFamily="34" charset="0"/>
              <a:buChar char="•"/>
            </a:pPr>
            <a:r>
              <a:rPr lang="en-US" dirty="0"/>
              <a:t>So I’ve calculated the planning by using the formulas </a:t>
            </a:r>
          </a:p>
        </p:txBody>
      </p:sp>
      <p:sp>
        <p:nvSpPr>
          <p:cNvPr id="4" name="TextBox 3">
            <a:extLst>
              <a:ext uri="{FF2B5EF4-FFF2-40B4-BE49-F238E27FC236}">
                <a16:creationId xmlns:a16="http://schemas.microsoft.com/office/drawing/2014/main" id="{77068C4F-222C-38D3-E242-0B08DB77F156}"/>
              </a:ext>
            </a:extLst>
          </p:cNvPr>
          <p:cNvSpPr txBox="1"/>
          <p:nvPr/>
        </p:nvSpPr>
        <p:spPr>
          <a:xfrm>
            <a:off x="383457" y="4444181"/>
            <a:ext cx="10235381" cy="1754326"/>
          </a:xfrm>
          <a:prstGeom prst="rect">
            <a:avLst/>
          </a:prstGeom>
          <a:noFill/>
        </p:spPr>
        <p:txBody>
          <a:bodyPr wrap="square" rtlCol="0">
            <a:spAutoFit/>
          </a:bodyPr>
          <a:lstStyle/>
          <a:p>
            <a:pPr marL="342900" indent="-342900">
              <a:buAutoNum type="arabicParenR"/>
            </a:pPr>
            <a:r>
              <a:rPr lang="en-US" dirty="0"/>
              <a:t>Average incoming call at night 9 am to 9 pm = </a:t>
            </a:r>
            <a:r>
              <a:rPr lang="en-US" dirty="0">
                <a:solidFill>
                  <a:schemeClr val="accent2">
                    <a:lumMod val="40000"/>
                    <a:lumOff val="60000"/>
                  </a:schemeClr>
                </a:solidFill>
              </a:rPr>
              <a:t>30% of 5130 </a:t>
            </a:r>
            <a:r>
              <a:rPr lang="en-US" dirty="0"/>
              <a:t>= </a:t>
            </a:r>
            <a:r>
              <a:rPr lang="en-US" dirty="0">
                <a:solidFill>
                  <a:schemeClr val="accent2">
                    <a:lumMod val="40000"/>
                    <a:lumOff val="60000"/>
                  </a:schemeClr>
                </a:solidFill>
              </a:rPr>
              <a:t>1539</a:t>
            </a:r>
          </a:p>
          <a:p>
            <a:pPr marL="342900" indent="-342900">
              <a:buAutoNum type="arabicParenR"/>
            </a:pPr>
            <a:r>
              <a:rPr lang="en-US" dirty="0"/>
              <a:t>Average seconds required to answer call = </a:t>
            </a:r>
            <a:r>
              <a:rPr lang="en-US" dirty="0">
                <a:solidFill>
                  <a:schemeClr val="accent2">
                    <a:lumMod val="40000"/>
                    <a:lumOff val="60000"/>
                  </a:schemeClr>
                </a:solidFill>
              </a:rPr>
              <a:t>average incoming calls at night x average calls answered</a:t>
            </a:r>
          </a:p>
          <a:p>
            <a:pPr lvl="8"/>
            <a:r>
              <a:rPr lang="en-US" dirty="0"/>
              <a:t>             = </a:t>
            </a:r>
            <a:r>
              <a:rPr lang="en-US" dirty="0">
                <a:solidFill>
                  <a:schemeClr val="accent2">
                    <a:lumMod val="40000"/>
                    <a:lumOff val="60000"/>
                  </a:schemeClr>
                </a:solidFill>
              </a:rPr>
              <a:t>1539 * 198.62</a:t>
            </a:r>
            <a:r>
              <a:rPr lang="en-US" dirty="0"/>
              <a:t>(calculated in first task) = </a:t>
            </a:r>
            <a:r>
              <a:rPr lang="en-US" dirty="0">
                <a:solidFill>
                  <a:schemeClr val="accent2">
                    <a:lumMod val="40000"/>
                    <a:lumOff val="60000"/>
                  </a:schemeClr>
                </a:solidFill>
              </a:rPr>
              <a:t>305676.18</a:t>
            </a:r>
          </a:p>
          <a:p>
            <a:pPr marL="342900" indent="-342900">
              <a:buAutoNum type="arabicParenR"/>
            </a:pPr>
            <a:r>
              <a:rPr lang="en-US" dirty="0"/>
              <a:t>Average hours required to answer call = </a:t>
            </a:r>
            <a:r>
              <a:rPr lang="en-US" dirty="0">
                <a:solidFill>
                  <a:schemeClr val="accent2">
                    <a:lumMod val="40000"/>
                    <a:lumOff val="60000"/>
                  </a:schemeClr>
                </a:solidFill>
              </a:rPr>
              <a:t>average seconds req to answer call / 3600 </a:t>
            </a:r>
          </a:p>
          <a:p>
            <a:pPr lvl="8"/>
            <a:r>
              <a:rPr lang="en-US" dirty="0"/>
              <a:t>       = </a:t>
            </a:r>
            <a:r>
              <a:rPr lang="en-US" dirty="0">
                <a:solidFill>
                  <a:schemeClr val="accent2">
                    <a:lumMod val="40000"/>
                    <a:lumOff val="60000"/>
                  </a:schemeClr>
                </a:solidFill>
              </a:rPr>
              <a:t>305676.18 / 3600</a:t>
            </a:r>
          </a:p>
          <a:p>
            <a:pPr lvl="8"/>
            <a:r>
              <a:rPr lang="en-US" dirty="0"/>
              <a:t>       =  </a:t>
            </a:r>
            <a:r>
              <a:rPr lang="en-US" dirty="0">
                <a:solidFill>
                  <a:schemeClr val="accent2">
                    <a:lumMod val="40000"/>
                    <a:lumOff val="60000"/>
                  </a:schemeClr>
                </a:solidFill>
              </a:rPr>
              <a:t>84.91</a:t>
            </a:r>
          </a:p>
        </p:txBody>
      </p:sp>
    </p:spTree>
    <p:extLst>
      <p:ext uri="{BB962C8B-B14F-4D97-AF65-F5344CB8AC3E}">
        <p14:creationId xmlns:p14="http://schemas.microsoft.com/office/powerpoint/2010/main" val="3240243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347019" y="128900"/>
            <a:ext cx="9770806" cy="996465"/>
          </a:xfrm>
        </p:spPr>
        <p:txBody>
          <a:bodyPr>
            <a:normAutofit fontScale="90000"/>
          </a:bodyPr>
          <a:lstStyle/>
          <a:p>
            <a:pPr>
              <a:lnSpc>
                <a:spcPct val="150000"/>
              </a:lnSpc>
            </a:pPr>
            <a:r>
              <a:rPr lang="en-US" sz="2000" dirty="0"/>
              <a:t>3) Night Shift Manpower Planning: Propose a manpower plan for each time bucket throughout the day, keeping the maximum abandon rate at 10%</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19</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68826" y="1396179"/>
            <a:ext cx="9035845" cy="369332"/>
          </a:xfrm>
          <a:prstGeom prst="rect">
            <a:avLst/>
          </a:prstGeom>
          <a:noFill/>
        </p:spPr>
        <p:txBody>
          <a:bodyPr wrap="square" rtlCol="0">
            <a:spAutoFit/>
          </a:bodyPr>
          <a:lstStyle/>
          <a:p>
            <a:r>
              <a:rPr lang="en-US" dirty="0"/>
              <a:t>INSIGHTS : </a:t>
            </a:r>
          </a:p>
        </p:txBody>
      </p:sp>
      <p:sp>
        <p:nvSpPr>
          <p:cNvPr id="3" name="TextBox 2">
            <a:extLst>
              <a:ext uri="{FF2B5EF4-FFF2-40B4-BE49-F238E27FC236}">
                <a16:creationId xmlns:a16="http://schemas.microsoft.com/office/drawing/2014/main" id="{BD62B562-8440-1D03-2DD2-864D65D1698A}"/>
              </a:ext>
            </a:extLst>
          </p:cNvPr>
          <p:cNvSpPr txBox="1"/>
          <p:nvPr/>
        </p:nvSpPr>
        <p:spPr>
          <a:xfrm>
            <a:off x="294968" y="1946787"/>
            <a:ext cx="10638503" cy="3139321"/>
          </a:xfrm>
          <a:prstGeom prst="rect">
            <a:avLst/>
          </a:prstGeom>
          <a:noFill/>
        </p:spPr>
        <p:txBody>
          <a:bodyPr wrap="square" rtlCol="0">
            <a:spAutoFit/>
          </a:bodyPr>
          <a:lstStyle/>
          <a:p>
            <a:pPr marL="285750" indent="-285750">
              <a:buFont typeface="Arial" panose="020B0604020202020204" pitchFamily="34" charset="0"/>
              <a:buChar char="•"/>
            </a:pPr>
            <a:r>
              <a:rPr lang="en-US" dirty="0"/>
              <a:t>Keeping the maximum abandon rate to 10%</a:t>
            </a:r>
          </a:p>
          <a:p>
            <a:pPr lvl="1"/>
            <a:r>
              <a:rPr lang="en-US" dirty="0"/>
              <a:t>Average hours required to answer calls with 10 % abandon rate = </a:t>
            </a:r>
            <a:r>
              <a:rPr lang="en-US" dirty="0">
                <a:solidFill>
                  <a:schemeClr val="accent2">
                    <a:lumMod val="40000"/>
                    <a:lumOff val="60000"/>
                  </a:schemeClr>
                </a:solidFill>
              </a:rPr>
              <a:t>avg hours req to answer calls x 0.90</a:t>
            </a:r>
          </a:p>
          <a:p>
            <a:pPr lvl="1"/>
            <a:r>
              <a:rPr lang="en-US" dirty="0"/>
              <a:t>							  = </a:t>
            </a:r>
            <a:r>
              <a:rPr lang="en-US" dirty="0">
                <a:solidFill>
                  <a:schemeClr val="accent2">
                    <a:lumMod val="40000"/>
                    <a:lumOff val="60000"/>
                  </a:schemeClr>
                </a:solidFill>
              </a:rPr>
              <a:t>84.91 x 0.90 = 76.42</a:t>
            </a:r>
          </a:p>
          <a:p>
            <a:pPr marL="285750" indent="-285750">
              <a:buFont typeface="Arial" panose="020B0604020202020204" pitchFamily="34" charset="0"/>
              <a:buChar char="•"/>
            </a:pPr>
            <a:r>
              <a:rPr lang="en-US" dirty="0"/>
              <a:t>Given actual working hours is 4.5 therefore,</a:t>
            </a:r>
          </a:p>
          <a:p>
            <a:r>
              <a:rPr lang="en-US" dirty="0"/>
              <a:t>	no. of agents required to answer call = </a:t>
            </a:r>
            <a:r>
              <a:rPr lang="en-US" dirty="0">
                <a:solidFill>
                  <a:schemeClr val="accent2">
                    <a:lumMod val="40000"/>
                    <a:lumOff val="60000"/>
                  </a:schemeClr>
                </a:solidFill>
              </a:rPr>
              <a:t>Average hours required to answer calls with 10 % 						 abandon rate / 4.5 </a:t>
            </a:r>
          </a:p>
          <a:p>
            <a:r>
              <a:rPr lang="en-US" dirty="0"/>
              <a:t>				</a:t>
            </a:r>
            <a:r>
              <a:rPr lang="en-US" dirty="0">
                <a:solidFill>
                  <a:schemeClr val="accent2">
                    <a:lumMod val="40000"/>
                    <a:lumOff val="60000"/>
                  </a:schemeClr>
                </a:solidFill>
              </a:rPr>
              <a:t>                = 76.42/4.5 = 17 </a:t>
            </a:r>
          </a:p>
          <a:p>
            <a:pPr marL="285750" indent="-285750">
              <a:buFont typeface="Arial" panose="020B0604020202020204" pitchFamily="34" charset="0"/>
              <a:buChar char="•"/>
            </a:pPr>
            <a:r>
              <a:rPr lang="en-US" dirty="0"/>
              <a:t>So, total no. of agents required to answer calls between 9 pm to 9 am is </a:t>
            </a:r>
            <a:r>
              <a:rPr lang="en-US" dirty="0">
                <a:solidFill>
                  <a:schemeClr val="accent2">
                    <a:lumMod val="40000"/>
                    <a:lumOff val="60000"/>
                  </a:schemeClr>
                </a:solidFill>
              </a:rPr>
              <a:t>17</a:t>
            </a:r>
          </a:p>
          <a:p>
            <a:pPr marL="285750" indent="-285750">
              <a:buFont typeface="Arial" panose="020B0604020202020204" pitchFamily="34" charset="0"/>
              <a:buChar char="•"/>
            </a:pPr>
            <a:r>
              <a:rPr lang="en-US" dirty="0"/>
              <a:t>To calculate the agents required for each time bucket between 9pm to 9am, we need to find the distribution by dividing each call distribution to total call distribution i.e</a:t>
            </a:r>
            <a:r>
              <a:rPr lang="en-US" dirty="0">
                <a:solidFill>
                  <a:schemeClr val="accent2">
                    <a:lumMod val="40000"/>
                    <a:lumOff val="60000"/>
                  </a:schemeClr>
                </a:solidFill>
              </a:rPr>
              <a:t>. 30</a:t>
            </a:r>
          </a:p>
          <a:p>
            <a:pPr marL="285750" indent="-285750">
              <a:buFont typeface="Arial" panose="020B0604020202020204" pitchFamily="34" charset="0"/>
              <a:buChar char="•"/>
            </a:pPr>
            <a:r>
              <a:rPr lang="en-US" dirty="0"/>
              <a:t>Finally, total no. agents required to answer calls between 9pm to 9am is </a:t>
            </a:r>
            <a:r>
              <a:rPr lang="en-US" dirty="0">
                <a:solidFill>
                  <a:schemeClr val="accent2">
                    <a:lumMod val="40000"/>
                    <a:lumOff val="60000"/>
                  </a:schemeClr>
                </a:solidFill>
              </a:rPr>
              <a:t>= time distribution x 17</a:t>
            </a:r>
          </a:p>
        </p:txBody>
      </p:sp>
    </p:spTree>
    <p:extLst>
      <p:ext uri="{BB962C8B-B14F-4D97-AF65-F5344CB8AC3E}">
        <p14:creationId xmlns:p14="http://schemas.microsoft.com/office/powerpoint/2010/main" val="3405314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456F5772-7564-4881-B837-657B30A093F1}"/>
              </a:ext>
            </a:extLst>
          </p:cNvPr>
          <p:cNvSpPr>
            <a:spLocks noGrp="1"/>
          </p:cNvSpPr>
          <p:nvPr>
            <p:ph type="title"/>
          </p:nvPr>
        </p:nvSpPr>
        <p:spPr>
          <a:xfrm>
            <a:off x="946521" y="396117"/>
            <a:ext cx="5217172" cy="1158857"/>
          </a:xfrm>
        </p:spPr>
        <p:txBody>
          <a:bodyPr/>
          <a:lstStyle/>
          <a:p>
            <a:r>
              <a:rPr lang="en-US" dirty="0"/>
              <a:t>Agenda</a:t>
            </a:r>
          </a:p>
        </p:txBody>
      </p:sp>
      <p:sp>
        <p:nvSpPr>
          <p:cNvPr id="15" name="Content Placeholder 14">
            <a:extLst>
              <a:ext uri="{FF2B5EF4-FFF2-40B4-BE49-F238E27FC236}">
                <a16:creationId xmlns:a16="http://schemas.microsoft.com/office/drawing/2014/main" id="{877EFCB6-6556-43EB-AFF2-8E29AEAA0430}"/>
              </a:ext>
            </a:extLst>
          </p:cNvPr>
          <p:cNvSpPr>
            <a:spLocks noGrp="1"/>
          </p:cNvSpPr>
          <p:nvPr>
            <p:ph idx="1"/>
          </p:nvPr>
        </p:nvSpPr>
        <p:spPr>
          <a:xfrm>
            <a:off x="946520" y="1747592"/>
            <a:ext cx="5217173" cy="4351338"/>
          </a:xfrm>
        </p:spPr>
        <p:txBody>
          <a:bodyPr>
            <a:normAutofit/>
          </a:bodyPr>
          <a:lstStyle/>
          <a:p>
            <a:r>
              <a:rPr lang="en-US" dirty="0"/>
              <a:t>Introduction</a:t>
            </a:r>
          </a:p>
          <a:p>
            <a:r>
              <a:rPr lang="en-US" dirty="0"/>
              <a:t>Tech-stack used</a:t>
            </a:r>
          </a:p>
          <a:p>
            <a:r>
              <a:rPr lang="en-US" dirty="0"/>
              <a:t>Insights</a:t>
            </a:r>
          </a:p>
          <a:p>
            <a:r>
              <a:rPr lang="en-US" dirty="0"/>
              <a:t>Conclusion</a:t>
            </a:r>
          </a:p>
          <a:p>
            <a:r>
              <a:rPr lang="en-US" dirty="0"/>
              <a:t>Result</a:t>
            </a:r>
          </a:p>
          <a:p>
            <a:endParaRPr lang="en-US" dirty="0"/>
          </a:p>
        </p:txBody>
      </p:sp>
      <p:grpSp>
        <p:nvGrpSpPr>
          <p:cNvPr id="358" name="Group 357">
            <a:extLst>
              <a:ext uri="{FF2B5EF4-FFF2-40B4-BE49-F238E27FC236}">
                <a16:creationId xmlns:a16="http://schemas.microsoft.com/office/drawing/2014/main" id="{0678FD5F-34AB-4579-B63C-DEA6D07CA6D7}"/>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3F4E9C3A-F2C7-4DC8-ABAD-52CFDB9FD7AE}"/>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3413E922-3C8E-4E15-B67F-D749EA52345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18CF1DDC-21F4-4D38-8A9C-F3696DEADB25}"/>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30CB4AE3-5C12-40BD-9854-FD358221955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1173E4C-FAC5-4874-B564-C42FA6A73BB7}"/>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A0FDBC77-5E29-446A-B5CB-E8F37F5BD0B5}"/>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7F92CFA-98F0-4E1D-B201-B49615481923}"/>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6DF26202-0737-4109-B5A4-36C9D5E49A4F}"/>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B1A31208-07B0-4B0E-ADBD-13A6B4ECA6E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F8EB3B6F-2273-4E4F-B5F4-D85CBCF83878}"/>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079828EB-8778-4CE6-8EB2-56712E94F3B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54B221-0D71-433C-A539-EBB3177F9403}"/>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55AE9053-E609-4FF9-9671-3E243ACCE5C2}"/>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87D302D4-5FEA-4280-BA69-0A6D9B6FACF7}"/>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566D27B9-1A5E-45BC-9D81-B1317DD80473}"/>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10E8FA5E-4602-431B-9244-92EA9DB0B700}"/>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B3063633-BF4C-431E-88F2-EA0F0E5C2226}"/>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3F3C6F2-191D-42C8-9906-77A14A16869F}"/>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5937F220-9D6B-463F-8352-C6CF5BF9246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7BB1F353-76CC-4E4B-BC0B-AA16B6EB47B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B7E27894-5040-49F8-8673-00CEDBE9B3E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78E7FE5F-4F39-4687-8239-ED85B8AE52C7}"/>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571377E2-4423-4DE0-BEAA-06A29AEB2D26}"/>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525B02B8-23A5-4D44-9DC8-F85EE157CAB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653C2F21-B31B-45AC-8994-D7AE8B33ABBC}"/>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95CD952-B4DA-463A-A0AC-F9B9E7C6C90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880E3CCC-63C8-4350-8AE7-20968843965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2D65D325-EE04-46C5-B541-FB56ADAD164F}"/>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D42D5048-BA0D-42AF-84AB-5A69885D791E}"/>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ADD9D9-29FD-4B2F-B283-60AA7076816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9DC83D35-AC7F-45AB-857F-C5748DB3F4D0}"/>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2467D21-032E-42C4-8180-CF3A587AF0D9}"/>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993B3BFE-3F83-4011-A631-0D8E8AF1E831}"/>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8C17CBCD-A847-4CD7-AF84-04AF01232E5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570F5C67-F1B5-45E4-9AF6-E86BAB0DE274}"/>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10D93F2-AE27-4C5B-9959-2884C68A2AFC}"/>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3C5BF392-2388-4D9F-8411-9CDFEE3167F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298187E4-A4A7-40FF-9827-9A9873968346}"/>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4462CFF5-AE2B-42AC-B335-A8B218307E7F}"/>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F559695-BE09-47FA-9A6E-7ADD8CE50E68}"/>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FE6B89C3-FC6B-491F-A80D-4EB11D862E5E}"/>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3F78403B-F0F8-44A1-AB61-EA8A9A936D5C}"/>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0EC46A00-CD71-4C8C-9904-0B7FF4C1681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6B0161E-A013-4B56-B7AB-4F6344722F8E}"/>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EB6EFD5-461F-4FE5-8103-70F035DAB92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B539D9B2-85FD-47E6-90F2-8D7397E38649}"/>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3325A9F5-4ACD-43DF-939F-B19A23602D5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7A41716-DE4A-4E43-AB31-BBBCEA6F191F}"/>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D3C5FB17-7996-4315-AC2D-2BA361E9E0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654E7BA3-B8FC-4834-8695-ED2D52681004}"/>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685E943-A309-4BFF-9E98-8F2C6B93BD49}"/>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A8565657-5BB5-47E2-A8A5-855F6A734DC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9C38D40F-CB06-4495-878C-97F460570EA1}"/>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698FB33D-1754-4994-98A8-3E59D37B2E31}"/>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E67A87CD-EF4F-4574-B6F2-F9B2A069B216}"/>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D8D2325A-2041-4AB9-8F3E-21B553A6222B}"/>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18802D23-713C-4392-A464-5095D1387B0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33FB1CB4-7C87-4EBD-81FA-B92A686719C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AE402412-D2F8-4A91-B1CF-A000F327524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983DF4CC-86F2-4081-ACEF-B1772CF6E754}"/>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BC0C6E7-6EEB-4342-8E7B-906852735CF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20EC9637-9426-4FAE-8662-2FBD0656A4DD}"/>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571B82AB-E889-4481-909D-157C19C3223F}"/>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77C950D-CA6F-46FC-A40C-064DAF041D2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CA6C6E17-22A7-4EBD-A9BD-A97421EDCCD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EC9B35D9-1D01-4E8F-BD0E-41AE3DC997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FB14347A-35FB-44A6-9D88-5F8911B5B206}"/>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BFE78E2F-54BD-42AA-8A80-2A8E65151D7E}"/>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4A6C720-3CC2-4B81-80FD-BDFAACAE4F59}"/>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40BEA6F8-6438-436C-A6A5-08E52A109B13}"/>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A6BC3BF1-0E2A-4B1A-AABF-CFE30B1324B3}"/>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C92C4250-1495-476D-84ED-897F0DF27695}"/>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6D21BCEC-2E72-4BEC-8141-4750091ABEB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53F2F981-8F89-444D-A385-AAD22B4C3368}"/>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CF011EE6-029C-4DA5-90E4-CECDC65D3305}"/>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193F09B9-ABD8-49E6-8ABE-A0E9DB7FA4A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BAADD9B-9767-4178-8284-524309B68CEE}"/>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9F34A6FF-2282-4802-A8C9-BAEBA3B04675}"/>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A7444222-8F4F-4407-BEF0-E05188B1973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237F723C-ED3E-4D05-A50B-FAFB88F8C501}"/>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8187BC04-C74D-4034-8BE7-1E2097AC173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52C85FA5-B52E-4BA2-BB24-BC7D441E7083}"/>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D6B938EC-45EE-4071-9645-A39A1256A323}"/>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A8FA2146-EAE2-47AB-9943-40DBE7EB9D3F}"/>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D650034F-67F9-404A-AD93-D5A4AAEEB8A3}"/>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87145B53-6622-4C56-8273-4AB145C8899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EA8019CF-A60B-4822-A4B6-23488AAB24E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6ED680FA-A8F4-41A5-8835-CD501E21B19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7DD1E3F0-FAF5-48A6-B375-29FCB991A5D8}"/>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BD241887-D6DB-4CE9-8FBA-F50C0BFF225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F31DB01E-4B18-4A95-9F27-804EF1F277F6}"/>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028F8710-CBFD-4D93-BB92-81992D87EAD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78BC1D4F-671A-458D-8128-420CA578C1F6}"/>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6E6AC824-1936-4FFF-ACFE-90DF419E5260}"/>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C15D645C-55CF-4BAB-9F87-8A9DABF7C773}"/>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7959D8F0-11B0-460A-8540-FAC737514B23}"/>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01DE1000-158C-4ECD-B9DE-8CF7281BD806}"/>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F07564DF-D233-45F2-94A4-C01A2A098F9C}"/>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F707734-5039-4890-A360-8AB2DFD630E5}"/>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3701FE2-84A3-4A4B-A5C7-0FBA87731CFF}"/>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B593795-D2ED-4DB5-B4D3-A4E4828107C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4C95CB5C-1D4D-4CA7-9071-DE42963BE5C3}"/>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17F411FD-AA3D-4393-9B3D-95AA8BC29009}"/>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023700A-4F66-4D7A-820B-EFFAD240899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E1DD69FB-4BC7-477F-8227-DF9C34CDA92A}"/>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6BAF3DAF-F514-4DF3-987A-B8369117773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B4B49AC3-D912-425B-86BD-B68A35E2C979}"/>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6159CEB4-0CD6-437E-A0C3-40C630FB492B}"/>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07B6777D-8A21-4E33-AEE4-B67D2C705E7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48831B3-4D45-45B1-A5C5-5EEDB0937CAE}"/>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B004EBFF-A6BE-404B-AADD-42ECBED938C8}"/>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082A5EA1-7995-48E4-8787-6004CE4B17C2}"/>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4367C08-AA10-4BF8-9D99-8FB8D4D8767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D9CFBF19-AE42-4A25-B5C9-74E4A7E20BB4}"/>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20439223-FC30-44EE-84D0-5902D5CB32D3}"/>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4715F22A-DF1F-44F4-B188-072C6221F71E}"/>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F8C30CA8-5C7F-4E0D-867C-AB17F34E3520}"/>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9AF0FA39-6F6A-4C93-B920-7B0D14C004EC}"/>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3BC1B30E-0CED-4634-96F4-DE70247E5502}"/>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2AFAD481-5691-4D2F-881E-7B1D25E648CC}"/>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E47D8C2D-9EC0-4C73-A796-605DD55A766A}"/>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85DCDF9-DBC1-4B6C-852F-65A9581F4DE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64ECE27B-6AA1-48A0-867E-3809F6DA46C6}"/>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986F7C22-0993-45E9-A3BF-692FE46BFA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38E3CB5B-4D61-4832-9818-F32F7A462D8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92D2E33-4036-4E15-A25A-249C13AB273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87EEB4B3-4E5C-44AA-8CD3-7B65788D5BFB}"/>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D2443D76-93A9-4821-94AA-47081C0C38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9DC27C49-F086-402B-B92C-615FCF9CF9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4FCA1789-F592-41E1-B2F8-72B77D71B7D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001CD308-DE8A-4065-9DF8-0606B72D3043}"/>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62EFB24-B809-4AB3-8270-C817E3A0D286}"/>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0AC4FF89-8725-409D-A6E8-8FC0713C7E2E}"/>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1281F403-8312-487D-A62A-CC9980C0C79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C552800-50A4-48CD-9091-C2D7E309B24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30F9CDD2-4F2C-415F-BC99-5E3FC4DFF76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BB7B2B7D-C505-4274-8A0D-8651E227CC8A}"/>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90A03AB-C619-4188-8DC7-9A3356BA6BA9}"/>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3E8F5F64-60EC-482E-90C5-DF3B8662579C}"/>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053289D0-A465-41D1-933F-6B6BEE9284B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6ABE97AE-377F-40BB-B938-4D0636B09FC4}"/>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4491EEA1-7ED4-4314-87E9-021E6A9A1FAB}"/>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CBB06EE9-53A3-4257-8058-A607ED95E7A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B55A2626-A652-4CE0-8C56-35F5FE603B4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DAC23461-AD5F-4630-8EB3-FC35869ED93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3353175B-83E8-4999-B313-AC745367A20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0EE6105B-4621-4574-806A-61666A30F7FE}"/>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FA33834A-DE19-42FD-9D6A-F4861235D90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A8DFCA39-1F90-4AA2-97D3-5AFBFDD04B29}"/>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97A8F0CA-A224-48B1-A889-7AA76EBE613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315B1367-717A-4415-969E-8BE95FF5433E}"/>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0D6192E5-24B8-4CDC-AF4C-65AF28E3DF4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1205C66-7123-4D25-8842-9116CB12FDB8}"/>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7F92347F-2DC9-4152-BB44-78CF3F099A71}"/>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0DDDB410-F5CF-4A4C-986F-9BDF481D763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430A9E6B-69B6-403F-B95E-46E830FF10B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5EF8408C-2D3B-4B85-A718-D61C9DABCD0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53FF8CA4-6039-4F92-80E2-033195598B68}"/>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9CD31550-B601-43AF-AACC-1F91C4965D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B5C86689-5EB5-4E17-B920-F50F4ED8EA0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F3D81F06-CE08-4356-831C-44A95272887A}"/>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4F769B64-F86E-4A23-B814-B0946E1B9D8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382C3B1F-D3CB-43C5-BB87-1172D038D4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6B48E3EB-79F5-41E1-84EB-6D9FCF15F03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8EC0C827-68A5-49F1-83D7-6CC0F8059660}"/>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14F7C89F-8315-43FB-AA82-3FF6B3234E84}"/>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7B8136F8-9F3F-4E98-9D82-2F9C7F514846}"/>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4BA6D7B7-EAD0-4A32-BDED-F9C91269395C}"/>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37FB7933-82C8-40A6-A45E-DC8F8DBDD13C}"/>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2A2BF75E-8544-4D56-B66C-522BC23699E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60" name="Graphic 4">
              <a:extLst>
                <a:ext uri="{FF2B5EF4-FFF2-40B4-BE49-F238E27FC236}">
                  <a16:creationId xmlns:a16="http://schemas.microsoft.com/office/drawing/2014/main" id="{90943495-530B-473F-84AE-789332DE83CD}"/>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3767B366-349D-42B1-874F-9887F5C790DB}"/>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A518C71F-07B0-49D7-B246-7C05014438DD}"/>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B93A23FA-2C79-4F6C-A56D-E55ABAED6AF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9332801F-2FF9-43F7-971E-E35865C20FC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FCFC289-1442-470D-B219-2E66B10A63BA}"/>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4C9D1765-CF81-41C0-ADAD-BAD669EF714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8967146A-2FAC-4429-B608-58B34589BA82}"/>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9B368C27-EEE9-4A70-83B1-A8C77D7FAAB8}"/>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5455D43-5B6F-4A74-BD0D-ABF3B69F04A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63DF015-D7AA-4CD9-856D-C8CB1C8AB26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C590D895-DFE8-4541-8FBB-534E33A69110}"/>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34C73AC7-AD1F-4E9B-8CB7-60F31E16109A}"/>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D6745D0F-56A2-44E8-8A42-AB7BB07D5D8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EBBAA542-D4E4-4ECD-BB66-9AC2846C3BD9}"/>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E3A24AB-CB69-47B0-9E13-F89F46EE0B01}"/>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88AFCECE-C7AE-4E06-A198-D4472DFB06C4}"/>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01E95A89-2D40-47AF-A199-089AEA868A9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D74ACD6-B40A-4F09-B738-D655F0DA4377}"/>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B1FEBEF-B3F1-446B-BAF0-4AD4E475E51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E1F02008-0820-4971-B680-2110AF9D03A6}"/>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F385992A-B02C-4726-9B86-8207D1916F8F}"/>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C85C6F8E-F127-4075-BFCA-CB0816891DEC}"/>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60120E0A-4F35-4B90-94AD-8DE8C3C7838E}"/>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3AADAEC3-ADF6-4B46-9A21-CD1F1045BFD6}"/>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C859036-3A38-4D3E-8831-C84C4021BE1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34C8EB36-AAA3-48ED-8E21-4D9E8A918CB4}"/>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217C97D9-D45E-47A8-A8C5-E7CC148C0463}"/>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9A24FE8-E08E-42C1-A869-C33C967AB2BF}"/>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8CF6829F-6AB3-422B-8F18-A2F07E6FFC2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64820C3C-C8EA-4CEF-AFE4-96E5B25C17AB}"/>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BAF4662A-27C8-4641-9EB6-22CA2C480F8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907F9E-10B9-4807-BAAC-771601498ED9}"/>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77B776F8-8311-4F7A-895E-9E972A03D20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1206D24-5EE6-4A96-BF83-C3CD94EE2AC1}"/>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B7269D5F-BE63-4DC8-89AC-572C3F2A3F43}"/>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53E3042C-5764-4402-B7EA-97BA1900130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C1A32C05-7AD9-4888-AFF6-75DBB66B14E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AF517339-36E6-4FC3-B917-EA3059F431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6045D82C-0AA5-4DBC-AFF1-506C87A92BD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ABE31A09-9D7F-4F1A-93AE-4D3DE594772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1DEF2B08-C394-459C-B0C8-97DA40CFAE77}"/>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E6F53E29-D855-4DD9-B63E-22910E44150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4B8C47F7-78AE-4B79-ABB1-BDFBB95AB76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207211F0-C0BC-4C61-A239-4474DD8F743A}"/>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0F8DEEC3-EAD9-41E2-959C-14AC1FD8835E}"/>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B06FA38-3C5C-4B77-BB78-FB54F051A1B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6F8F8AA3-3FB1-4D65-BB12-1BD53C3C1A7B}"/>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22D55C86-0F60-470A-B024-BB1814B30E5C}"/>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485F692-FDBD-4F85-A2D0-E58DBE87DBF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BC0E404-2D06-4DF0-AAF5-79D3AC9253DE}"/>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86000D9E-D5C0-4970-A551-9512303F66A3}"/>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B4FDCED-B259-4BAB-9942-E9D1FD35AAC2}"/>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93DEA510-2E97-42C0-BE08-BF8E7E75AEA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3EF277BF-E136-47A2-A932-06F09CDEE2F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D4EBE082-DB54-487A-A80A-0497060457C8}"/>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72594CBA-94C0-4EF0-B605-99C81179AAD0}"/>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42BC895-CD1F-4849-A98F-2DA7665BDDE6}"/>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FA5FD881-44F0-4CD2-9904-73FC6A1958A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8F8482F4-97CD-4310-9EA7-4C8E68C67C8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DC7EB5B6-506C-44CC-8B50-AEB44EA2E0C0}"/>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9D470525-26E0-44FA-B266-95BEB7D6CD9B}"/>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C7440C5E-3529-4A50-9572-12C875BEB25B}"/>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B83AEDA5-A019-4339-ADFF-71329F5F7E6D}"/>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A949EC9C-34CB-43E7-B976-7D55CBB7838A}"/>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E12B4CA3-9CD5-4DDE-90A2-53174314CF0D}"/>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9E50CC18-0504-41D3-897A-A25DB4C4CF35}"/>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509F8296-93D2-4D02-9894-A4C0B12622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817AE456-C5E7-4A15-9F84-FFFB4C07B21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D202874-BA53-4DFD-97C4-02788E951A56}"/>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13617452-46D8-416C-92B3-014E072BB618}"/>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FB59AAE6-9E24-47E9-861C-1D30A58BC05B}"/>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2CB5A477-87A5-4EBA-BB12-51C54D48CCBE}"/>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C87AEDBA-40A3-4745-A820-BB3F31CEAAE1}"/>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07D5F9B1-9C5D-4694-B76A-D88982E41C3C}"/>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0A4E22DE-90FA-4D02-9CCE-88D402A6E335}"/>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D206CF39-FEB0-45BE-9FE9-889F9F297B2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6E1F2AB5-E290-4F34-81C2-2BFCCE47AD14}"/>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227FC8FA-2582-4D44-BCD2-F049E3757AC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4D65BA1C-ECDB-4E03-A6C2-9DC9F3FEB29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8F55F608-7CDE-426C-A8B2-2CA9A67027AF}"/>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7F7DF7E0-7EC3-4872-B1FE-D4983B0454B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5FA5030D-714F-42A7-B9FE-C7B3EBE30B84}"/>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D38DC60C-61F8-4C55-8F1B-5789AC7F375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A0D6DB9E-C876-4FFE-9B78-5C297B10355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963CCE38-0824-4596-B5D6-AD666230EE4F}"/>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40163D-0523-4306-BD28-2CCBC8EA887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0D8C80EF-D175-42AE-9ACE-93E87F7E3AF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04B80B21-2264-4B32-9D1D-368C0500920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348017FB-C0E9-4D32-B178-AF1AEC303CB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C0C4E753-60D8-441C-942A-5567B2EB15D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95F43A48-17EE-4500-B91F-27E19009B63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F6B85DF5-A81A-4CEE-9962-7B970DD10245}"/>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8272B96B-5128-48FB-91F7-34F2102397E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CB730111-B703-4A46-96FC-7AC471B75BA0}"/>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D64DB54B-1B6E-4953-86CD-042D32142CB0}"/>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3153178E-DC06-42A7-92DC-9D4E71E20AAA}"/>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F71AEE50-A9F3-4971-87D0-7EFC495576ED}"/>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3B35532D-70DD-4794-B387-1DB8DBBC0940}"/>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8430D504-E0D1-4AEB-92F8-EC840F7537B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3A9582A3-D6C2-40D7-BC8B-58BA908069E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E7CEC754-E994-4AF7-9C5E-26ED67CBD6C0}"/>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8121DB85-1835-47BD-A8EB-95106708FA04}"/>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3342355F-8CE9-48E5-9BA7-4C209B0B509B}"/>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5B8BEA-A52F-4B45-9D48-2AC9BFCD73D9}"/>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E34F41F-D3EA-43A3-A050-A5FDB89A8FDB}"/>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BE73BF9F-3201-4149-A7DC-BE89246883F3}"/>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F9681C18-0EF7-4ABA-A4B5-9A418CC7A3C3}"/>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2A33F24-6087-4184-97BD-07E8BECD5FF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E4A980FF-60D9-4AD2-B1B5-5F3C72BC4A6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44908F31-E2C9-467D-A146-8EB7FD28E472}"/>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D9E3E62C-A793-4DEB-9943-5A31C7F41F5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AE34B18-C56E-4FD6-B9DA-651DE6D259D6}"/>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1B538C2B-ED6B-4EA3-BCD6-787419FB5175}"/>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CADD4ED1-4541-45B1-8322-58759983DA4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CB96BF9-6350-4899-B1B5-717524C6B546}"/>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5D5D1DE5-B846-4B59-A7A4-1333855E167F}"/>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1741524-7208-425F-B147-3613A97BC78E}"/>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809104-0EF6-40E1-ACA4-FE4647CC9EE4}"/>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74E7EA95-AC9C-4DAD-8E83-DE4F3A5659F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B02EC07-9524-484C-AACE-93DBB5D7F86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B5ACAEE3-17E3-4D15-AF69-0E64BFA8C9F1}"/>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422A6F2-5476-464B-9E32-9C3970B0D42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EA675E32-A340-4084-8C57-255312321BBE}"/>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9B7A6BD3-755B-4C48-80F9-6DB58F9ED3A8}"/>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A8EF64E2-E186-4492-BE53-2C10954081EE}"/>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18CE7D28-90A2-4A18-9102-5A524093BC0A}"/>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54A39114-85A8-459A-948B-33DCC398A6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D1743375-E6C1-4A42-BD8D-1D75163EDA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BA8E7E64-850A-4F04-86CC-02D9584AD161}"/>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21C7CC0-8F0E-421C-B3E6-D109A819C9F6}"/>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1762A35A-6031-4748-9ECD-298754020B7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19BBD743-0A49-41A3-A065-2CD2881BE7A1}"/>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75541598-7215-42B9-BE64-B63323B27BB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35343DAF-04C0-44E9-9DF0-757C7A73CE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3368FA43-A8FE-42CC-8FAC-DBB4BF7E504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1533C5AC-78D3-4EC6-8ED9-CC2C2173F79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884193F-8DB2-4038-A49D-CA1C095B75B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6CE6A414-403E-40FC-856C-5D136195204E}"/>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20EA4B14-C111-4DDF-B294-60142E4ED49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59B2682-3026-4E80-948A-996CEFB1D48D}"/>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AE628C82-864F-492B-9914-8358132A8E3F}"/>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39A1A14-BB2D-460D-8C3D-F3F9849B3AC4}"/>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0219A77-162D-47D9-A705-EA8070F3CDF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6C625662-68C2-4FAB-8E4D-02926529F35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89FA2038-1054-4206-B04C-16EEE83023D9}"/>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EE6F65D4-630A-43E3-8AC3-8C5926C8E74C}"/>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A68B1E58-6AFC-466D-AE1B-588E95DE6FB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2205C1A6-9892-492A-88DC-0D48FDFAAA4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F73B5FE8-289D-4DA8-99B4-DD0FDC1913F3}"/>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DBD29DE7-AA05-49CF-9155-3792A72BAF1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6DED502-E1B3-427C-B01E-3112BA2EDAB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666641FA-6892-4A5A-A8B5-580D25DE06F9}"/>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70E5D5E3-EB6C-4541-B807-6793EAA3075B}"/>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E29D10B9-2B19-4CD7-99B7-BF328927ADE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99C9811-DF5A-4853-8619-FE7F1CF7310B}"/>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ED55D2E-D181-49C8-A39E-ACBF887102AA}"/>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BBD1C593-937B-42D1-B18C-5A0F3CD0B2EA}"/>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0CF12858-3499-4309-9F6D-248B296069C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6CD67F99-6BAA-44F6-80AD-3253844A0BE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18FEEEE2-FBDF-46D4-BDFE-0CB488364A1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707341B3-D13D-4A09-9474-A001C0EF4E41}"/>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21E03EE2-D0CE-4063-A766-E0F7D239452C}"/>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AA0874C5-7A88-47DC-9AF3-99C8FB4D490C}"/>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E06536EC-A81A-4C9F-B7E8-31D99177987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F5A994DE-95C1-4A97-AB1E-72B60EC9E0DA}"/>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10D0DB5E-5C38-4402-8EEB-1714923DDE98}"/>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5DB170E7-B4F8-45BC-AF43-11938479B124}"/>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3CE7624-3869-4A6E-81ED-B9731EE12FC1}"/>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5EDBADAA-BE87-4B05-BB6B-69EECA8A9AC8}"/>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
        <p:nvSpPr>
          <p:cNvPr id="9" name="Slide Number Placeholder 8">
            <a:extLst>
              <a:ext uri="{FF2B5EF4-FFF2-40B4-BE49-F238E27FC236}">
                <a16:creationId xmlns:a16="http://schemas.microsoft.com/office/drawing/2014/main" id="{86C6E566-1855-4708-91B5-0EC5B3F18CCC}"/>
              </a:ext>
            </a:extLst>
          </p:cNvPr>
          <p:cNvSpPr>
            <a:spLocks noGrp="1"/>
          </p:cNvSpPr>
          <p:nvPr>
            <p:ph type="sldNum" sz="quarter" idx="12"/>
          </p:nvPr>
        </p:nvSpPr>
        <p:spPr/>
        <p:txBody>
          <a:bodyPr/>
          <a:lstStyle/>
          <a:p>
            <a:fld id="{5EA792F7-1D9E-4C7E-A103-E8EDFDC2691E}" type="slidenum">
              <a:rPr lang="en-US" smtClean="0"/>
              <a:t>2</a:t>
            </a:fld>
            <a:endParaRPr lang="en-US" dirty="0"/>
          </a:p>
        </p:txBody>
      </p:sp>
      <p:pic>
        <p:nvPicPr>
          <p:cNvPr id="12" name="Picture Placeholder 11">
            <a:extLst>
              <a:ext uri="{FF2B5EF4-FFF2-40B4-BE49-F238E27FC236}">
                <a16:creationId xmlns:a16="http://schemas.microsoft.com/office/drawing/2014/main" id="{FB517080-7F1E-4897-9287-A1BC57BD64B8}"/>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7253022" y="1820335"/>
            <a:ext cx="3555042" cy="3217332"/>
          </a:xfrm>
        </p:spPr>
      </p:pic>
    </p:spTree>
    <p:extLst>
      <p:ext uri="{BB962C8B-B14F-4D97-AF65-F5344CB8AC3E}">
        <p14:creationId xmlns:p14="http://schemas.microsoft.com/office/powerpoint/2010/main" val="1512919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800DCA-85AA-42A2-B6D7-823BF0551022}"/>
              </a:ext>
            </a:extLst>
          </p:cNvPr>
          <p:cNvSpPr>
            <a:spLocks noGrp="1"/>
          </p:cNvSpPr>
          <p:nvPr>
            <p:ph type="title"/>
          </p:nvPr>
        </p:nvSpPr>
        <p:spPr>
          <a:xfrm>
            <a:off x="2976323" y="1075497"/>
            <a:ext cx="5177077" cy="3863063"/>
          </a:xfrm>
        </p:spPr>
        <p:txBody>
          <a:bodyPr/>
          <a:lstStyle/>
          <a:p>
            <a:r>
              <a:rPr lang="en-US" dirty="0"/>
              <a:t>Conclusions</a:t>
            </a:r>
          </a:p>
        </p:txBody>
      </p:sp>
      <p:sp>
        <p:nvSpPr>
          <p:cNvPr id="13" name="Slide Number Placeholder 12">
            <a:extLst>
              <a:ext uri="{FF2B5EF4-FFF2-40B4-BE49-F238E27FC236}">
                <a16:creationId xmlns:a16="http://schemas.microsoft.com/office/drawing/2014/main" id="{17C2CBB2-9D96-4F82-BBE0-30D565C23902}"/>
              </a:ext>
            </a:extLst>
          </p:cNvPr>
          <p:cNvSpPr>
            <a:spLocks noGrp="1"/>
          </p:cNvSpPr>
          <p:nvPr>
            <p:ph type="sldNum" sz="quarter" idx="12"/>
          </p:nvPr>
        </p:nvSpPr>
        <p:spPr/>
        <p:txBody>
          <a:bodyPr/>
          <a:lstStyle/>
          <a:p>
            <a:fld id="{5EA792F7-1D9E-4C7E-A103-E8EDFDC2691E}" type="slidenum">
              <a:rPr lang="en-US" smtClean="0">
                <a:solidFill>
                  <a:srgbClr val="898989"/>
                </a:solidFill>
              </a:rPr>
              <a:t>20</a:t>
            </a:fld>
            <a:endParaRPr lang="en-US" dirty="0">
              <a:solidFill>
                <a:srgbClr val="898989"/>
              </a:solidFill>
            </a:endParaRPr>
          </a:p>
        </p:txBody>
      </p:sp>
    </p:spTree>
    <p:extLst>
      <p:ext uri="{BB962C8B-B14F-4D97-AF65-F5344CB8AC3E}">
        <p14:creationId xmlns:p14="http://schemas.microsoft.com/office/powerpoint/2010/main" val="4079268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lide Number Placeholder 18">
            <a:extLst>
              <a:ext uri="{FF2B5EF4-FFF2-40B4-BE49-F238E27FC236}">
                <a16:creationId xmlns:a16="http://schemas.microsoft.com/office/drawing/2014/main" id="{0DBFE84D-5FAC-40A1-851D-09383F02EA79}"/>
              </a:ext>
            </a:extLst>
          </p:cNvPr>
          <p:cNvSpPr>
            <a:spLocks noGrp="1"/>
          </p:cNvSpPr>
          <p:nvPr>
            <p:ph type="sldNum" sz="quarter" idx="12"/>
          </p:nvPr>
        </p:nvSpPr>
        <p:spPr/>
        <p:txBody>
          <a:bodyPr/>
          <a:lstStyle/>
          <a:p>
            <a:fld id="{5EA792F7-1D9E-4C7E-A103-E8EDFDC2691E}" type="slidenum">
              <a:rPr lang="en-US" smtClean="0"/>
              <a:pPr/>
              <a:t>21</a:t>
            </a:fld>
            <a:endParaRPr lang="en-US" dirty="0"/>
          </a:p>
        </p:txBody>
      </p:sp>
      <p:sp>
        <p:nvSpPr>
          <p:cNvPr id="20" name="TextBox 19">
            <a:extLst>
              <a:ext uri="{FF2B5EF4-FFF2-40B4-BE49-F238E27FC236}">
                <a16:creationId xmlns:a16="http://schemas.microsoft.com/office/drawing/2014/main" id="{9677642D-03CF-1E11-7B07-8D87DED7EA88}"/>
              </a:ext>
            </a:extLst>
          </p:cNvPr>
          <p:cNvSpPr txBox="1"/>
          <p:nvPr/>
        </p:nvSpPr>
        <p:spPr>
          <a:xfrm>
            <a:off x="1477296" y="1091267"/>
            <a:ext cx="8504904" cy="5447645"/>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sz="2000" b="1" dirty="0"/>
              <a:t>During the data cleaning part there were outliers that I didn’t removed as the outcome would have changed and the margin of outliers were not big</a:t>
            </a:r>
          </a:p>
          <a:p>
            <a:pPr marL="285750" indent="-285750">
              <a:lnSpc>
                <a:spcPct val="150000"/>
              </a:lnSpc>
              <a:buFont typeface="Wingdings" panose="05000000000000000000" pitchFamily="2" charset="2"/>
              <a:buChar char="v"/>
            </a:pPr>
            <a:r>
              <a:rPr lang="en-US" sz="2000" b="1" dirty="0"/>
              <a:t>I saw a downward trend in the average duration of call, meaning there were less calls in the evening </a:t>
            </a:r>
          </a:p>
          <a:p>
            <a:pPr marL="285750" indent="-285750">
              <a:lnSpc>
                <a:spcPct val="150000"/>
              </a:lnSpc>
              <a:buFont typeface="Wingdings" panose="05000000000000000000" pitchFamily="2" charset="2"/>
              <a:buChar char="v"/>
            </a:pPr>
            <a:r>
              <a:rPr lang="en-US" sz="2000" b="1" dirty="0"/>
              <a:t>I also saw there are more call abandons in the morning, company should optimize the workforce accordingly as there were not much calls in the evening so the number agents can be increased in morning</a:t>
            </a:r>
          </a:p>
          <a:p>
            <a:pPr marL="285750" indent="-285750">
              <a:lnSpc>
                <a:spcPct val="150000"/>
              </a:lnSpc>
              <a:buFont typeface="Wingdings" panose="05000000000000000000" pitchFamily="2" charset="2"/>
              <a:buChar char="v"/>
            </a:pPr>
            <a:r>
              <a:rPr lang="en-US" sz="2000" b="1" dirty="0"/>
              <a:t>To keep the abandon rate to 10% at night i.e. 9pm to 9am, company should hire 17 agents to handle calls or can also shift the day workers to night </a:t>
            </a:r>
          </a:p>
          <a:p>
            <a:pPr marL="285750" indent="-285750">
              <a:buFont typeface="Wingdings" panose="05000000000000000000" pitchFamily="2" charset="2"/>
              <a:buChar char="v"/>
            </a:pPr>
            <a:endParaRPr lang="en-US" dirty="0"/>
          </a:p>
        </p:txBody>
      </p:sp>
    </p:spTree>
    <p:extLst>
      <p:ext uri="{BB962C8B-B14F-4D97-AF65-F5344CB8AC3E}">
        <p14:creationId xmlns:p14="http://schemas.microsoft.com/office/powerpoint/2010/main" val="6340338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7938E4F-AA93-4065-8004-A3FE6CB35600}"/>
              </a:ext>
            </a:extLst>
          </p:cNvPr>
          <p:cNvSpPr>
            <a:spLocks noGrp="1"/>
          </p:cNvSpPr>
          <p:nvPr>
            <p:ph type="title"/>
          </p:nvPr>
        </p:nvSpPr>
        <p:spPr>
          <a:xfrm>
            <a:off x="6562063" y="401247"/>
            <a:ext cx="4617803" cy="1154400"/>
          </a:xfrm>
        </p:spPr>
        <p:txBody>
          <a:bodyPr>
            <a:normAutofit/>
          </a:bodyPr>
          <a:lstStyle/>
          <a:p>
            <a:r>
              <a:rPr lang="en-US" dirty="0"/>
              <a:t>Result</a:t>
            </a:r>
          </a:p>
        </p:txBody>
      </p:sp>
      <p:pic>
        <p:nvPicPr>
          <p:cNvPr id="23" name="Picture Placeholder 22">
            <a:extLst>
              <a:ext uri="{FF2B5EF4-FFF2-40B4-BE49-F238E27FC236}">
                <a16:creationId xmlns:a16="http://schemas.microsoft.com/office/drawing/2014/main" id="{6018A654-9464-4116-A6D3-6DE0A8682203}"/>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a:stretch/>
        </p:blipFill>
        <p:spPr>
          <a:xfrm>
            <a:off x="477542" y="269355"/>
            <a:ext cx="3296556" cy="3296556"/>
          </a:xfrm>
        </p:spPr>
      </p:pic>
      <p:pic>
        <p:nvPicPr>
          <p:cNvPr id="37" name="Picture Placeholder 36">
            <a:extLst>
              <a:ext uri="{FF2B5EF4-FFF2-40B4-BE49-F238E27FC236}">
                <a16:creationId xmlns:a16="http://schemas.microsoft.com/office/drawing/2014/main" id="{D6F640DD-78B0-450A-B72C-095ED4A48581}"/>
              </a:ext>
            </a:extLst>
          </p:cNvPr>
          <p:cNvPicPr>
            <a:picLocks noGrp="1" noChangeAspect="1"/>
          </p:cNvPicPr>
          <p:nvPr>
            <p:ph type="pic" sz="quarter" idx="14"/>
          </p:nvPr>
        </p:nvPicPr>
        <p:blipFill>
          <a:blip r:embed="rId5">
            <a:extLst>
              <a:ext uri="{837473B0-CC2E-450A-ABE3-18F120FF3D39}">
                <a1611:picAttrSrcUrl xmlns:a1611="http://schemas.microsoft.com/office/drawing/2016/11/main" r:id="rId6"/>
              </a:ext>
            </a:extLst>
          </a:blip>
          <a:srcRect/>
          <a:stretch/>
        </p:blipFill>
        <p:spPr>
          <a:xfrm>
            <a:off x="3820701" y="1675969"/>
            <a:ext cx="2167719" cy="2167719"/>
          </a:xfrm>
        </p:spPr>
      </p:pic>
      <p:pic>
        <p:nvPicPr>
          <p:cNvPr id="29" name="Picture Placeholder 28">
            <a:extLst>
              <a:ext uri="{FF2B5EF4-FFF2-40B4-BE49-F238E27FC236}">
                <a16:creationId xmlns:a16="http://schemas.microsoft.com/office/drawing/2014/main" id="{5CD6D1D0-1F94-4C57-B5B1-E06F64D18675}"/>
              </a:ext>
            </a:extLst>
          </p:cNvPr>
          <p:cNvPicPr>
            <a:picLocks noGrp="1" noChangeAspect="1"/>
          </p:cNvPicPr>
          <p:nvPr>
            <p:ph type="pic" sz="quarter" idx="15"/>
          </p:nvPr>
        </p:nvPicPr>
        <p:blipFill>
          <a:blip r:embed="rId7">
            <a:extLst>
              <a:ext uri="{837473B0-CC2E-450A-ABE3-18F120FF3D39}">
                <a1611:picAttrSrcUrl xmlns:a1611="http://schemas.microsoft.com/office/drawing/2016/11/main" r:id="rId8"/>
              </a:ext>
            </a:extLst>
          </a:blip>
          <a:srcRect/>
          <a:stretch/>
        </p:blipFill>
        <p:spPr>
          <a:xfrm>
            <a:off x="1519936" y="3481328"/>
            <a:ext cx="3296556" cy="3296556"/>
          </a:xfrm>
        </p:spPr>
      </p:pic>
      <p:sp>
        <p:nvSpPr>
          <p:cNvPr id="8" name="Content Placeholder 7">
            <a:extLst>
              <a:ext uri="{FF2B5EF4-FFF2-40B4-BE49-F238E27FC236}">
                <a16:creationId xmlns:a16="http://schemas.microsoft.com/office/drawing/2014/main" id="{67CFFD4B-A548-43CB-A653-2E0E0DCE6FBA}"/>
              </a:ext>
            </a:extLst>
          </p:cNvPr>
          <p:cNvSpPr>
            <a:spLocks noGrp="1"/>
          </p:cNvSpPr>
          <p:nvPr>
            <p:ph idx="1"/>
          </p:nvPr>
        </p:nvSpPr>
        <p:spPr>
          <a:xfrm>
            <a:off x="6562065" y="1820369"/>
            <a:ext cx="4590487" cy="3971387"/>
          </a:xfrm>
        </p:spPr>
        <p:txBody>
          <a:bodyPr>
            <a:normAutofit/>
          </a:bodyPr>
          <a:lstStyle/>
          <a:p>
            <a:r>
              <a:rPr lang="en-US" dirty="0"/>
              <a:t>The project taught me a great amount of things from how to manage data to proposing a plan for optimizing the workforce. I also used various tools and functions like average, sum, count, pivot table etc. I used my knowledge to bring out the insights from the data that will help the company to take data driven decisions </a:t>
            </a:r>
          </a:p>
        </p:txBody>
      </p:sp>
      <p:sp>
        <p:nvSpPr>
          <p:cNvPr id="13" name="Slide Number Placeholder 12">
            <a:extLst>
              <a:ext uri="{FF2B5EF4-FFF2-40B4-BE49-F238E27FC236}">
                <a16:creationId xmlns:a16="http://schemas.microsoft.com/office/drawing/2014/main" id="{D3BBC6D0-24F1-4125-B4D0-F714412AE027}"/>
              </a:ext>
            </a:extLst>
          </p:cNvPr>
          <p:cNvSpPr>
            <a:spLocks noGrp="1"/>
          </p:cNvSpPr>
          <p:nvPr>
            <p:ph type="sldNum" sz="quarter" idx="12"/>
          </p:nvPr>
        </p:nvSpPr>
        <p:spPr/>
        <p:txBody>
          <a:bodyPr/>
          <a:lstStyle/>
          <a:p>
            <a:fld id="{5EA792F7-1D9E-4C7E-A103-E8EDFDC2691E}" type="slidenum">
              <a:rPr lang="en-US" smtClean="0"/>
              <a:t>22</a:t>
            </a:fld>
            <a:endParaRPr lang="en-US" dirty="0"/>
          </a:p>
        </p:txBody>
      </p:sp>
    </p:spTree>
    <p:extLst>
      <p:ext uri="{BB962C8B-B14F-4D97-AF65-F5344CB8AC3E}">
        <p14:creationId xmlns:p14="http://schemas.microsoft.com/office/powerpoint/2010/main" val="427803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800DCA-85AA-42A2-B6D7-823BF0551022}"/>
              </a:ext>
            </a:extLst>
          </p:cNvPr>
          <p:cNvSpPr>
            <a:spLocks noGrp="1"/>
          </p:cNvSpPr>
          <p:nvPr>
            <p:ph type="title"/>
          </p:nvPr>
        </p:nvSpPr>
        <p:spPr>
          <a:xfrm>
            <a:off x="2474878" y="328246"/>
            <a:ext cx="8377477" cy="1077767"/>
          </a:xfrm>
        </p:spPr>
        <p:txBody>
          <a:bodyPr/>
          <a:lstStyle/>
          <a:p>
            <a:r>
              <a:rPr lang="en-US" dirty="0"/>
              <a:t>Hyperlink to the excel file</a:t>
            </a:r>
          </a:p>
        </p:txBody>
      </p:sp>
      <p:sp>
        <p:nvSpPr>
          <p:cNvPr id="13" name="Slide Number Placeholder 12">
            <a:extLst>
              <a:ext uri="{FF2B5EF4-FFF2-40B4-BE49-F238E27FC236}">
                <a16:creationId xmlns:a16="http://schemas.microsoft.com/office/drawing/2014/main" id="{17C2CBB2-9D96-4F82-BBE0-30D565C23902}"/>
              </a:ext>
            </a:extLst>
          </p:cNvPr>
          <p:cNvSpPr>
            <a:spLocks noGrp="1"/>
          </p:cNvSpPr>
          <p:nvPr>
            <p:ph type="sldNum" sz="quarter" idx="12"/>
          </p:nvPr>
        </p:nvSpPr>
        <p:spPr/>
        <p:txBody>
          <a:bodyPr/>
          <a:lstStyle/>
          <a:p>
            <a:fld id="{5EA792F7-1D9E-4C7E-A103-E8EDFDC2691E}" type="slidenum">
              <a:rPr lang="en-US" smtClean="0">
                <a:solidFill>
                  <a:srgbClr val="898989"/>
                </a:solidFill>
              </a:rPr>
              <a:t>23</a:t>
            </a:fld>
            <a:endParaRPr lang="en-US" dirty="0">
              <a:solidFill>
                <a:srgbClr val="898989"/>
              </a:solidFill>
            </a:endParaRPr>
          </a:p>
        </p:txBody>
      </p:sp>
      <p:sp>
        <p:nvSpPr>
          <p:cNvPr id="2" name="TextBox 1">
            <a:extLst>
              <a:ext uri="{FF2B5EF4-FFF2-40B4-BE49-F238E27FC236}">
                <a16:creationId xmlns:a16="http://schemas.microsoft.com/office/drawing/2014/main" id="{80517015-8062-A93E-496C-2545638001E1}"/>
              </a:ext>
            </a:extLst>
          </p:cNvPr>
          <p:cNvSpPr txBox="1"/>
          <p:nvPr/>
        </p:nvSpPr>
        <p:spPr>
          <a:xfrm>
            <a:off x="3782568" y="3059668"/>
            <a:ext cx="6895264" cy="369332"/>
          </a:xfrm>
          <a:prstGeom prst="rect">
            <a:avLst/>
          </a:prstGeom>
          <a:noFill/>
        </p:spPr>
        <p:txBody>
          <a:bodyPr wrap="square" rtlCol="0">
            <a:spAutoFit/>
          </a:bodyPr>
          <a:lstStyle/>
          <a:p>
            <a:r>
              <a:rPr lang="en-US" dirty="0">
                <a:hlinkClick r:id="rId3"/>
              </a:rPr>
              <a:t>EXCEL FILE OF ABC CALL VOLUME TREND ANALYSIS</a:t>
            </a:r>
            <a:endParaRPr lang="en-US" dirty="0"/>
          </a:p>
        </p:txBody>
      </p:sp>
    </p:spTree>
    <p:extLst>
      <p:ext uri="{BB962C8B-B14F-4D97-AF65-F5344CB8AC3E}">
        <p14:creationId xmlns:p14="http://schemas.microsoft.com/office/powerpoint/2010/main" val="1544296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C71233-C059-4A8E-B294-37D3A68E0FA9}"/>
              </a:ext>
            </a:extLst>
          </p:cNvPr>
          <p:cNvSpPr>
            <a:spLocks noGrp="1"/>
          </p:cNvSpPr>
          <p:nvPr>
            <p:ph type="ctrTitle"/>
          </p:nvPr>
        </p:nvSpPr>
        <p:spPr>
          <a:xfrm>
            <a:off x="677119" y="810623"/>
            <a:ext cx="4429556" cy="3210961"/>
          </a:xfrm>
        </p:spPr>
        <p:txBody>
          <a:bodyPr/>
          <a:lstStyle/>
          <a:p>
            <a:r>
              <a:rPr lang="en-US" dirty="0"/>
              <a:t>THANK YOU</a:t>
            </a:r>
          </a:p>
        </p:txBody>
      </p:sp>
      <p:sp>
        <p:nvSpPr>
          <p:cNvPr id="5" name="Subtitle 4">
            <a:extLst>
              <a:ext uri="{FF2B5EF4-FFF2-40B4-BE49-F238E27FC236}">
                <a16:creationId xmlns:a16="http://schemas.microsoft.com/office/drawing/2014/main" id="{C0393310-EA69-45C3-BEFC-CB801DC0144E}"/>
              </a:ext>
            </a:extLst>
          </p:cNvPr>
          <p:cNvSpPr>
            <a:spLocks noGrp="1"/>
          </p:cNvSpPr>
          <p:nvPr>
            <p:ph type="subTitle" idx="1"/>
          </p:nvPr>
        </p:nvSpPr>
        <p:spPr>
          <a:xfrm>
            <a:off x="521110" y="4394520"/>
            <a:ext cx="4989909" cy="1111545"/>
          </a:xfrm>
        </p:spPr>
        <p:txBody>
          <a:bodyPr>
            <a:normAutofit fontScale="40000" lnSpcReduction="20000"/>
          </a:bodyPr>
          <a:lstStyle/>
          <a:p>
            <a:pPr>
              <a:lnSpc>
                <a:spcPct val="160000"/>
              </a:lnSpc>
            </a:pPr>
            <a:r>
              <a:rPr lang="en-US" sz="4500" dirty="0"/>
              <a:t>Abhishek Adyani</a:t>
            </a:r>
          </a:p>
          <a:p>
            <a:pPr>
              <a:lnSpc>
                <a:spcPct val="160000"/>
              </a:lnSpc>
            </a:pPr>
            <a:r>
              <a:rPr lang="en-US" sz="4500" dirty="0"/>
              <a:t>iabhishek0109@gmail.com</a:t>
            </a:r>
            <a:br>
              <a:rPr lang="en-US" dirty="0"/>
            </a:br>
            <a:endParaRPr lang="en-US" dirty="0"/>
          </a:p>
        </p:txBody>
      </p:sp>
      <p:pic>
        <p:nvPicPr>
          <p:cNvPr id="17" name="Picture Placeholder 16">
            <a:extLst>
              <a:ext uri="{FF2B5EF4-FFF2-40B4-BE49-F238E27FC236}">
                <a16:creationId xmlns:a16="http://schemas.microsoft.com/office/drawing/2014/main" id="{195CF5D9-3F3E-4787-B06E-AB00CBB3FF44}"/>
              </a:ext>
            </a:extLst>
          </p:cNvPr>
          <p:cNvPicPr>
            <a:picLocks noGrp="1" noChangeAspect="1"/>
          </p:cNvPicPr>
          <p:nvPr>
            <p:ph type="pic" sz="quarter" idx="13"/>
          </p:nvPr>
        </p:nvPicPr>
        <p:blipFill>
          <a:blip r:embed="rId3"/>
          <a:srcRect/>
          <a:stretch/>
        </p:blipFill>
        <p:spPr>
          <a:xfrm>
            <a:off x="6359307" y="470931"/>
            <a:ext cx="4833901" cy="5696168"/>
          </a:xfrm>
        </p:spPr>
      </p:pic>
      <p:sp>
        <p:nvSpPr>
          <p:cNvPr id="14" name="Slide Number Placeholder 13">
            <a:extLst>
              <a:ext uri="{FF2B5EF4-FFF2-40B4-BE49-F238E27FC236}">
                <a16:creationId xmlns:a16="http://schemas.microsoft.com/office/drawing/2014/main" id="{577696B5-6E42-44CF-8CE1-83B795060106}"/>
              </a:ext>
            </a:extLst>
          </p:cNvPr>
          <p:cNvSpPr>
            <a:spLocks noGrp="1"/>
          </p:cNvSpPr>
          <p:nvPr>
            <p:ph type="sldNum" sz="quarter" idx="12"/>
          </p:nvPr>
        </p:nvSpPr>
        <p:spPr/>
        <p:txBody>
          <a:bodyPr/>
          <a:lstStyle/>
          <a:p>
            <a:fld id="{F3450C42-9A0B-4425-92C2-70FCF7C45734}" type="slidenum">
              <a:rPr lang="en-US" smtClean="0"/>
              <a:t>24</a:t>
            </a:fld>
            <a:endParaRPr lang="en-US" dirty="0"/>
          </a:p>
        </p:txBody>
      </p:sp>
    </p:spTree>
    <p:extLst>
      <p:ext uri="{BB962C8B-B14F-4D97-AF65-F5344CB8AC3E}">
        <p14:creationId xmlns:p14="http://schemas.microsoft.com/office/powerpoint/2010/main" val="1207573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DC9CABF-AA63-4FF3-9E6F-A3F7638281B4}"/>
              </a:ext>
            </a:extLst>
          </p:cNvPr>
          <p:cNvSpPr>
            <a:spLocks noGrp="1"/>
          </p:cNvSpPr>
          <p:nvPr>
            <p:ph type="title"/>
          </p:nvPr>
        </p:nvSpPr>
        <p:spPr>
          <a:xfrm>
            <a:off x="467033" y="1129708"/>
            <a:ext cx="5257799" cy="717879"/>
          </a:xfrm>
        </p:spPr>
        <p:txBody>
          <a:bodyPr vert="horz" lIns="91440" tIns="45720" rIns="91440" bIns="45720" rtlCol="0" anchor="b">
            <a:normAutofit/>
          </a:bodyPr>
          <a:lstStyle/>
          <a:p>
            <a:r>
              <a:rPr lang="en-US" dirty="0"/>
              <a:t>Introduction</a:t>
            </a:r>
          </a:p>
        </p:txBody>
      </p:sp>
      <p:sp>
        <p:nvSpPr>
          <p:cNvPr id="10" name="Content Placeholder 9">
            <a:extLst>
              <a:ext uri="{FF2B5EF4-FFF2-40B4-BE49-F238E27FC236}">
                <a16:creationId xmlns:a16="http://schemas.microsoft.com/office/drawing/2014/main" id="{6E2F211D-FDCA-4FAB-910C-5744050CF3B3}"/>
              </a:ext>
            </a:extLst>
          </p:cNvPr>
          <p:cNvSpPr>
            <a:spLocks noGrp="1"/>
          </p:cNvSpPr>
          <p:nvPr>
            <p:ph idx="1"/>
          </p:nvPr>
        </p:nvSpPr>
        <p:spPr>
          <a:xfrm>
            <a:off x="120447" y="3283974"/>
            <a:ext cx="3655140" cy="2446856"/>
          </a:xfrm>
        </p:spPr>
        <p:txBody>
          <a:bodyPr vert="horz" lIns="91440" tIns="45720" rIns="91440" bIns="45720" rtlCol="0">
            <a:normAutofit fontScale="85000" lnSpcReduction="20000"/>
          </a:bodyPr>
          <a:lstStyle/>
          <a:p>
            <a:r>
              <a:rPr lang="en-US" sz="2100" dirty="0"/>
              <a:t>Project description </a:t>
            </a:r>
          </a:p>
          <a:p>
            <a:r>
              <a:rPr lang="en-US" dirty="0"/>
              <a:t>A Customer Experience (CX) team plays a crucial role in a company. They analyze customer feedback and data, derive insights from it, and share these insights with the rest of the organization. Inbound customer support, which is the focus of this project, involves handling incoming calls from existing or prospective customers. The goal is to attract, engage, and delight customers, turning them into loyal advocates for the business.</a:t>
            </a:r>
          </a:p>
        </p:txBody>
      </p:sp>
      <p:sp>
        <p:nvSpPr>
          <p:cNvPr id="13" name="Slide Number Placeholder 12">
            <a:extLst>
              <a:ext uri="{FF2B5EF4-FFF2-40B4-BE49-F238E27FC236}">
                <a16:creationId xmlns:a16="http://schemas.microsoft.com/office/drawing/2014/main" id="{E8CFC9CC-F955-45C8-80C6-20AC446CB1D7}"/>
              </a:ext>
            </a:extLst>
          </p:cNvPr>
          <p:cNvSpPr>
            <a:spLocks noGrp="1"/>
          </p:cNvSpPr>
          <p:nvPr>
            <p:ph type="sldNum" sz="quarter" idx="12"/>
          </p:nvPr>
        </p:nvSpPr>
        <p:spPr/>
        <p:txBody>
          <a:bodyPr/>
          <a:lstStyle/>
          <a:p>
            <a:fld id="{5EA792F7-1D9E-4C7E-A103-E8EDFDC2691E}" type="slidenum">
              <a:rPr lang="en-US" smtClean="0"/>
              <a:pPr/>
              <a:t>3</a:t>
            </a:fld>
            <a:endParaRPr lang="en-US" dirty="0">
              <a:solidFill>
                <a:schemeClr val="tx1"/>
              </a:solidFill>
            </a:endParaRPr>
          </a:p>
        </p:txBody>
      </p:sp>
      <p:sp>
        <p:nvSpPr>
          <p:cNvPr id="6" name="Content Placeholder 9">
            <a:extLst>
              <a:ext uri="{FF2B5EF4-FFF2-40B4-BE49-F238E27FC236}">
                <a16:creationId xmlns:a16="http://schemas.microsoft.com/office/drawing/2014/main" id="{032EECE8-2AEC-70B3-EB1B-8D450B16351F}"/>
              </a:ext>
            </a:extLst>
          </p:cNvPr>
          <p:cNvSpPr txBox="1">
            <a:spLocks/>
          </p:cNvSpPr>
          <p:nvPr/>
        </p:nvSpPr>
        <p:spPr>
          <a:xfrm>
            <a:off x="3775587" y="3283974"/>
            <a:ext cx="3655140" cy="190262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What I will be doing </a:t>
            </a:r>
          </a:p>
          <a:p>
            <a:r>
              <a:rPr lang="en-US" dirty="0"/>
              <a:t>I'll be using my analytical skills to understand the trends in the call volume of the CX team and derive valuable insights from it.</a:t>
            </a:r>
          </a:p>
        </p:txBody>
      </p:sp>
      <p:sp>
        <p:nvSpPr>
          <p:cNvPr id="7" name="Content Placeholder 9">
            <a:extLst>
              <a:ext uri="{FF2B5EF4-FFF2-40B4-BE49-F238E27FC236}">
                <a16:creationId xmlns:a16="http://schemas.microsoft.com/office/drawing/2014/main" id="{FBA09987-C5FD-56C1-D786-626BA45FBF42}"/>
              </a:ext>
            </a:extLst>
          </p:cNvPr>
          <p:cNvSpPr txBox="1">
            <a:spLocks/>
          </p:cNvSpPr>
          <p:nvPr/>
        </p:nvSpPr>
        <p:spPr>
          <a:xfrm>
            <a:off x="7430727" y="3283973"/>
            <a:ext cx="3655140" cy="190262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Insights </a:t>
            </a:r>
          </a:p>
          <a:p>
            <a:r>
              <a:rPr lang="en-US" dirty="0"/>
              <a:t>To find solution to various types of problems and understand the data so that the company takes data based decisions </a:t>
            </a:r>
          </a:p>
        </p:txBody>
      </p:sp>
    </p:spTree>
    <p:extLst>
      <p:ext uri="{BB962C8B-B14F-4D97-AF65-F5344CB8AC3E}">
        <p14:creationId xmlns:p14="http://schemas.microsoft.com/office/powerpoint/2010/main" val="2144753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456F5772-7564-4881-B837-657B30A093F1}"/>
              </a:ext>
            </a:extLst>
          </p:cNvPr>
          <p:cNvSpPr>
            <a:spLocks noGrp="1"/>
          </p:cNvSpPr>
          <p:nvPr>
            <p:ph type="title"/>
          </p:nvPr>
        </p:nvSpPr>
        <p:spPr>
          <a:xfrm>
            <a:off x="946521" y="396117"/>
            <a:ext cx="5217172" cy="1158857"/>
          </a:xfrm>
        </p:spPr>
        <p:txBody>
          <a:bodyPr/>
          <a:lstStyle/>
          <a:p>
            <a:r>
              <a:rPr lang="en-US" dirty="0"/>
              <a:t>Tech-stack used</a:t>
            </a:r>
          </a:p>
        </p:txBody>
      </p:sp>
      <p:grpSp>
        <p:nvGrpSpPr>
          <p:cNvPr id="358" name="Group 357">
            <a:extLst>
              <a:ext uri="{FF2B5EF4-FFF2-40B4-BE49-F238E27FC236}">
                <a16:creationId xmlns:a16="http://schemas.microsoft.com/office/drawing/2014/main" id="{0678FD5F-34AB-4579-B63C-DEA6D07CA6D7}"/>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3F4E9C3A-F2C7-4DC8-ABAD-52CFDB9FD7AE}"/>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3413E922-3C8E-4E15-B67F-D749EA52345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18CF1DDC-21F4-4D38-8A9C-F3696DEADB25}"/>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30CB4AE3-5C12-40BD-9854-FD358221955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1173E4C-FAC5-4874-B564-C42FA6A73BB7}"/>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A0FDBC77-5E29-446A-B5CB-E8F37F5BD0B5}"/>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7F92CFA-98F0-4E1D-B201-B49615481923}"/>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6DF26202-0737-4109-B5A4-36C9D5E49A4F}"/>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B1A31208-07B0-4B0E-ADBD-13A6B4ECA6E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F8EB3B6F-2273-4E4F-B5F4-D85CBCF83878}"/>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079828EB-8778-4CE6-8EB2-56712E94F3B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54B221-0D71-433C-A539-EBB3177F9403}"/>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55AE9053-E609-4FF9-9671-3E243ACCE5C2}"/>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87D302D4-5FEA-4280-BA69-0A6D9B6FACF7}"/>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566D27B9-1A5E-45BC-9D81-B1317DD80473}"/>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10E8FA5E-4602-431B-9244-92EA9DB0B700}"/>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B3063633-BF4C-431E-88F2-EA0F0E5C2226}"/>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3F3C6F2-191D-42C8-9906-77A14A16869F}"/>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5937F220-9D6B-463F-8352-C6CF5BF9246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7BB1F353-76CC-4E4B-BC0B-AA16B6EB47B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B7E27894-5040-49F8-8673-00CEDBE9B3E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78E7FE5F-4F39-4687-8239-ED85B8AE52C7}"/>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571377E2-4423-4DE0-BEAA-06A29AEB2D26}"/>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525B02B8-23A5-4D44-9DC8-F85EE157CAB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653C2F21-B31B-45AC-8994-D7AE8B33ABBC}"/>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95CD952-B4DA-463A-A0AC-F9B9E7C6C90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880E3CCC-63C8-4350-8AE7-20968843965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2D65D325-EE04-46C5-B541-FB56ADAD164F}"/>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D42D5048-BA0D-42AF-84AB-5A69885D791E}"/>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ADD9D9-29FD-4B2F-B283-60AA7076816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9DC83D35-AC7F-45AB-857F-C5748DB3F4D0}"/>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2467D21-032E-42C4-8180-CF3A587AF0D9}"/>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993B3BFE-3F83-4011-A631-0D8E8AF1E831}"/>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8C17CBCD-A847-4CD7-AF84-04AF01232E5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570F5C67-F1B5-45E4-9AF6-E86BAB0DE274}"/>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10D93F2-AE27-4C5B-9959-2884C68A2AFC}"/>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3C5BF392-2388-4D9F-8411-9CDFEE3167F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298187E4-A4A7-40FF-9827-9A9873968346}"/>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4462CFF5-AE2B-42AC-B335-A8B218307E7F}"/>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F559695-BE09-47FA-9A6E-7ADD8CE50E68}"/>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FE6B89C3-FC6B-491F-A80D-4EB11D862E5E}"/>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3F78403B-F0F8-44A1-AB61-EA8A9A936D5C}"/>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0EC46A00-CD71-4C8C-9904-0B7FF4C1681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6B0161E-A013-4B56-B7AB-4F6344722F8E}"/>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EB6EFD5-461F-4FE5-8103-70F035DAB92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B539D9B2-85FD-47E6-90F2-8D7397E38649}"/>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3325A9F5-4ACD-43DF-939F-B19A23602D5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7A41716-DE4A-4E43-AB31-BBBCEA6F191F}"/>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D3C5FB17-7996-4315-AC2D-2BA361E9E0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654E7BA3-B8FC-4834-8695-ED2D52681004}"/>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685E943-A309-4BFF-9E98-8F2C6B93BD49}"/>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A8565657-5BB5-47E2-A8A5-855F6A734DC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9C38D40F-CB06-4495-878C-97F460570EA1}"/>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698FB33D-1754-4994-98A8-3E59D37B2E31}"/>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E67A87CD-EF4F-4574-B6F2-F9B2A069B216}"/>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D8D2325A-2041-4AB9-8F3E-21B553A6222B}"/>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18802D23-713C-4392-A464-5095D1387B0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33FB1CB4-7C87-4EBD-81FA-B92A686719C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AE402412-D2F8-4A91-B1CF-A000F327524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983DF4CC-86F2-4081-ACEF-B1772CF6E754}"/>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BC0C6E7-6EEB-4342-8E7B-906852735CF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20EC9637-9426-4FAE-8662-2FBD0656A4DD}"/>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571B82AB-E889-4481-909D-157C19C3223F}"/>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77C950D-CA6F-46FC-A40C-064DAF041D2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CA6C6E17-22A7-4EBD-A9BD-A97421EDCCD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EC9B35D9-1D01-4E8F-BD0E-41AE3DC997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FB14347A-35FB-44A6-9D88-5F8911B5B206}"/>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BFE78E2F-54BD-42AA-8A80-2A8E65151D7E}"/>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4A6C720-3CC2-4B81-80FD-BDFAACAE4F59}"/>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40BEA6F8-6438-436C-A6A5-08E52A109B13}"/>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A6BC3BF1-0E2A-4B1A-AABF-CFE30B1324B3}"/>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C92C4250-1495-476D-84ED-897F0DF27695}"/>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6D21BCEC-2E72-4BEC-8141-4750091ABEB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53F2F981-8F89-444D-A385-AAD22B4C3368}"/>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CF011EE6-029C-4DA5-90E4-CECDC65D3305}"/>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193F09B9-ABD8-49E6-8ABE-A0E9DB7FA4A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BAADD9B-9767-4178-8284-524309B68CEE}"/>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9F34A6FF-2282-4802-A8C9-BAEBA3B04675}"/>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A7444222-8F4F-4407-BEF0-E05188B1973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237F723C-ED3E-4D05-A50B-FAFB88F8C501}"/>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8187BC04-C74D-4034-8BE7-1E2097AC173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52C85FA5-B52E-4BA2-BB24-BC7D441E7083}"/>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D6B938EC-45EE-4071-9645-A39A1256A323}"/>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A8FA2146-EAE2-47AB-9943-40DBE7EB9D3F}"/>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D650034F-67F9-404A-AD93-D5A4AAEEB8A3}"/>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87145B53-6622-4C56-8273-4AB145C8899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EA8019CF-A60B-4822-A4B6-23488AAB24E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6ED680FA-A8F4-41A5-8835-CD501E21B19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7DD1E3F0-FAF5-48A6-B375-29FCB991A5D8}"/>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BD241887-D6DB-4CE9-8FBA-F50C0BFF225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F31DB01E-4B18-4A95-9F27-804EF1F277F6}"/>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028F8710-CBFD-4D93-BB92-81992D87EAD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78BC1D4F-671A-458D-8128-420CA578C1F6}"/>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6E6AC824-1936-4FFF-ACFE-90DF419E5260}"/>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C15D645C-55CF-4BAB-9F87-8A9DABF7C773}"/>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7959D8F0-11B0-460A-8540-FAC737514B23}"/>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01DE1000-158C-4ECD-B9DE-8CF7281BD806}"/>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F07564DF-D233-45F2-94A4-C01A2A098F9C}"/>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F707734-5039-4890-A360-8AB2DFD630E5}"/>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3701FE2-84A3-4A4B-A5C7-0FBA87731CFF}"/>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B593795-D2ED-4DB5-B4D3-A4E4828107C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4C95CB5C-1D4D-4CA7-9071-DE42963BE5C3}"/>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17F411FD-AA3D-4393-9B3D-95AA8BC29009}"/>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023700A-4F66-4D7A-820B-EFFAD240899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E1DD69FB-4BC7-477F-8227-DF9C34CDA92A}"/>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6BAF3DAF-F514-4DF3-987A-B8369117773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B4B49AC3-D912-425B-86BD-B68A35E2C979}"/>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6159CEB4-0CD6-437E-A0C3-40C630FB492B}"/>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07B6777D-8A21-4E33-AEE4-B67D2C705E7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48831B3-4D45-45B1-A5C5-5EEDB0937CAE}"/>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B004EBFF-A6BE-404B-AADD-42ECBED938C8}"/>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082A5EA1-7995-48E4-8787-6004CE4B17C2}"/>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4367C08-AA10-4BF8-9D99-8FB8D4D8767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D9CFBF19-AE42-4A25-B5C9-74E4A7E20BB4}"/>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20439223-FC30-44EE-84D0-5902D5CB32D3}"/>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4715F22A-DF1F-44F4-B188-072C6221F71E}"/>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F8C30CA8-5C7F-4E0D-867C-AB17F34E3520}"/>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9AF0FA39-6F6A-4C93-B920-7B0D14C004EC}"/>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3BC1B30E-0CED-4634-96F4-DE70247E5502}"/>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2AFAD481-5691-4D2F-881E-7B1D25E648CC}"/>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E47D8C2D-9EC0-4C73-A796-605DD55A766A}"/>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85DCDF9-DBC1-4B6C-852F-65A9581F4DE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64ECE27B-6AA1-48A0-867E-3809F6DA46C6}"/>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986F7C22-0993-45E9-A3BF-692FE46BFA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38E3CB5B-4D61-4832-9818-F32F7A462D8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92D2E33-4036-4E15-A25A-249C13AB273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87EEB4B3-4E5C-44AA-8CD3-7B65788D5BFB}"/>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D2443D76-93A9-4821-94AA-47081C0C38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9DC27C49-F086-402B-B92C-615FCF9CF9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4FCA1789-F592-41E1-B2F8-72B77D71B7D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001CD308-DE8A-4065-9DF8-0606B72D3043}"/>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62EFB24-B809-4AB3-8270-C817E3A0D286}"/>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0AC4FF89-8725-409D-A6E8-8FC0713C7E2E}"/>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1281F403-8312-487D-A62A-CC9980C0C79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C552800-50A4-48CD-9091-C2D7E309B24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30F9CDD2-4F2C-415F-BC99-5E3FC4DFF76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BB7B2B7D-C505-4274-8A0D-8651E227CC8A}"/>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90A03AB-C619-4188-8DC7-9A3356BA6BA9}"/>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3E8F5F64-60EC-482E-90C5-DF3B8662579C}"/>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053289D0-A465-41D1-933F-6B6BEE9284B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6ABE97AE-377F-40BB-B938-4D0636B09FC4}"/>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4491EEA1-7ED4-4314-87E9-021E6A9A1FAB}"/>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CBB06EE9-53A3-4257-8058-A607ED95E7A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B55A2626-A652-4CE0-8C56-35F5FE603B4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DAC23461-AD5F-4630-8EB3-FC35869ED93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3353175B-83E8-4999-B313-AC745367A20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0EE6105B-4621-4574-806A-61666A30F7FE}"/>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FA33834A-DE19-42FD-9D6A-F4861235D90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A8DFCA39-1F90-4AA2-97D3-5AFBFDD04B29}"/>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97A8F0CA-A224-48B1-A889-7AA76EBE613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315B1367-717A-4415-969E-8BE95FF5433E}"/>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0D6192E5-24B8-4CDC-AF4C-65AF28E3DF4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1205C66-7123-4D25-8842-9116CB12FDB8}"/>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7F92347F-2DC9-4152-BB44-78CF3F099A71}"/>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0DDDB410-F5CF-4A4C-986F-9BDF481D763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430A9E6B-69B6-403F-B95E-46E830FF10B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5EF8408C-2D3B-4B85-A718-D61C9DABCD0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53FF8CA4-6039-4F92-80E2-033195598B68}"/>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9CD31550-B601-43AF-AACC-1F91C4965D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B5C86689-5EB5-4E17-B920-F50F4ED8EA0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F3D81F06-CE08-4356-831C-44A95272887A}"/>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4F769B64-F86E-4A23-B814-B0946E1B9D8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382C3B1F-D3CB-43C5-BB87-1172D038D4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6B48E3EB-79F5-41E1-84EB-6D9FCF15F03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8EC0C827-68A5-49F1-83D7-6CC0F8059660}"/>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14F7C89F-8315-43FB-AA82-3FF6B3234E84}"/>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7B8136F8-9F3F-4E98-9D82-2F9C7F514846}"/>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4BA6D7B7-EAD0-4A32-BDED-F9C91269395C}"/>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37FB7933-82C8-40A6-A45E-DC8F8DBDD13C}"/>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2A2BF75E-8544-4D56-B66C-522BC23699E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60" name="Graphic 4">
              <a:extLst>
                <a:ext uri="{FF2B5EF4-FFF2-40B4-BE49-F238E27FC236}">
                  <a16:creationId xmlns:a16="http://schemas.microsoft.com/office/drawing/2014/main" id="{90943495-530B-473F-84AE-789332DE83CD}"/>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3767B366-349D-42B1-874F-9887F5C790DB}"/>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A518C71F-07B0-49D7-B246-7C05014438DD}"/>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B93A23FA-2C79-4F6C-A56D-E55ABAED6AF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9332801F-2FF9-43F7-971E-E35865C20FC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FCFC289-1442-470D-B219-2E66B10A63BA}"/>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4C9D1765-CF81-41C0-ADAD-BAD669EF714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8967146A-2FAC-4429-B608-58B34589BA82}"/>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9B368C27-EEE9-4A70-83B1-A8C77D7FAAB8}"/>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5455D43-5B6F-4A74-BD0D-ABF3B69F04A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63DF015-D7AA-4CD9-856D-C8CB1C8AB26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C590D895-DFE8-4541-8FBB-534E33A69110}"/>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34C73AC7-AD1F-4E9B-8CB7-60F31E16109A}"/>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D6745D0F-56A2-44E8-8A42-AB7BB07D5D8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EBBAA542-D4E4-4ECD-BB66-9AC2846C3BD9}"/>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E3A24AB-CB69-47B0-9E13-F89F46EE0B01}"/>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88AFCECE-C7AE-4E06-A198-D4472DFB06C4}"/>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01E95A89-2D40-47AF-A199-089AEA868A9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D74ACD6-B40A-4F09-B738-D655F0DA4377}"/>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B1FEBEF-B3F1-446B-BAF0-4AD4E475E51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E1F02008-0820-4971-B680-2110AF9D03A6}"/>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F385992A-B02C-4726-9B86-8207D1916F8F}"/>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C85C6F8E-F127-4075-BFCA-CB0816891DEC}"/>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60120E0A-4F35-4B90-94AD-8DE8C3C7838E}"/>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3AADAEC3-ADF6-4B46-9A21-CD1F1045BFD6}"/>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C859036-3A38-4D3E-8831-C84C4021BE1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34C8EB36-AAA3-48ED-8E21-4D9E8A918CB4}"/>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217C97D9-D45E-47A8-A8C5-E7CC148C0463}"/>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9A24FE8-E08E-42C1-A869-C33C967AB2BF}"/>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8CF6829F-6AB3-422B-8F18-A2F07E6FFC2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64820C3C-C8EA-4CEF-AFE4-96E5B25C17AB}"/>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BAF4662A-27C8-4641-9EB6-22CA2C480F8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907F9E-10B9-4807-BAAC-771601498ED9}"/>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77B776F8-8311-4F7A-895E-9E972A03D20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1206D24-5EE6-4A96-BF83-C3CD94EE2AC1}"/>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B7269D5F-BE63-4DC8-89AC-572C3F2A3F43}"/>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53E3042C-5764-4402-B7EA-97BA1900130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C1A32C05-7AD9-4888-AFF6-75DBB66B14E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AF517339-36E6-4FC3-B917-EA3059F431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6045D82C-0AA5-4DBC-AFF1-506C87A92BD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ABE31A09-9D7F-4F1A-93AE-4D3DE594772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1DEF2B08-C394-459C-B0C8-97DA40CFAE77}"/>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E6F53E29-D855-4DD9-B63E-22910E44150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4B8C47F7-78AE-4B79-ABB1-BDFBB95AB76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207211F0-C0BC-4C61-A239-4474DD8F743A}"/>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0F8DEEC3-EAD9-41E2-959C-14AC1FD8835E}"/>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B06FA38-3C5C-4B77-BB78-FB54F051A1B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6F8F8AA3-3FB1-4D65-BB12-1BD53C3C1A7B}"/>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22D55C86-0F60-470A-B024-BB1814B30E5C}"/>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485F692-FDBD-4F85-A2D0-E58DBE87DBF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BC0E404-2D06-4DF0-AAF5-79D3AC9253DE}"/>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86000D9E-D5C0-4970-A551-9512303F66A3}"/>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B4FDCED-B259-4BAB-9942-E9D1FD35AAC2}"/>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93DEA510-2E97-42C0-BE08-BF8E7E75AEA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3EF277BF-E136-47A2-A932-06F09CDEE2F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D4EBE082-DB54-487A-A80A-0497060457C8}"/>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72594CBA-94C0-4EF0-B605-99C81179AAD0}"/>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42BC895-CD1F-4849-A98F-2DA7665BDDE6}"/>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FA5FD881-44F0-4CD2-9904-73FC6A1958A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8F8482F4-97CD-4310-9EA7-4C8E68C67C8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DC7EB5B6-506C-44CC-8B50-AEB44EA2E0C0}"/>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9D470525-26E0-44FA-B266-95BEB7D6CD9B}"/>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C7440C5E-3529-4A50-9572-12C875BEB25B}"/>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B83AEDA5-A019-4339-ADFF-71329F5F7E6D}"/>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A949EC9C-34CB-43E7-B976-7D55CBB7838A}"/>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E12B4CA3-9CD5-4DDE-90A2-53174314CF0D}"/>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9E50CC18-0504-41D3-897A-A25DB4C4CF35}"/>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509F8296-93D2-4D02-9894-A4C0B12622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817AE456-C5E7-4A15-9F84-FFFB4C07B21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D202874-BA53-4DFD-97C4-02788E951A56}"/>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13617452-46D8-416C-92B3-014E072BB618}"/>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FB59AAE6-9E24-47E9-861C-1D30A58BC05B}"/>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2CB5A477-87A5-4EBA-BB12-51C54D48CCBE}"/>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C87AEDBA-40A3-4745-A820-BB3F31CEAAE1}"/>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07D5F9B1-9C5D-4694-B76A-D88982E41C3C}"/>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0A4E22DE-90FA-4D02-9CCE-88D402A6E335}"/>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D206CF39-FEB0-45BE-9FE9-889F9F297B2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6E1F2AB5-E290-4F34-81C2-2BFCCE47AD14}"/>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227FC8FA-2582-4D44-BCD2-F049E3757AC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4D65BA1C-ECDB-4E03-A6C2-9DC9F3FEB29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8F55F608-7CDE-426C-A8B2-2CA9A67027AF}"/>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7F7DF7E0-7EC3-4872-B1FE-D4983B0454B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5FA5030D-714F-42A7-B9FE-C7B3EBE30B84}"/>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D38DC60C-61F8-4C55-8F1B-5789AC7F375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A0D6DB9E-C876-4FFE-9B78-5C297B10355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963CCE38-0824-4596-B5D6-AD666230EE4F}"/>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40163D-0523-4306-BD28-2CCBC8EA887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0D8C80EF-D175-42AE-9ACE-93E87F7E3AF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04B80B21-2264-4B32-9D1D-368C0500920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348017FB-C0E9-4D32-B178-AF1AEC303CB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C0C4E753-60D8-441C-942A-5567B2EB15D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95F43A48-17EE-4500-B91F-27E19009B63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F6B85DF5-A81A-4CEE-9962-7B970DD10245}"/>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8272B96B-5128-48FB-91F7-34F2102397E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CB730111-B703-4A46-96FC-7AC471B75BA0}"/>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D64DB54B-1B6E-4953-86CD-042D32142CB0}"/>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3153178E-DC06-42A7-92DC-9D4E71E20AAA}"/>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F71AEE50-A9F3-4971-87D0-7EFC495576ED}"/>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3B35532D-70DD-4794-B387-1DB8DBBC0940}"/>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8430D504-E0D1-4AEB-92F8-EC840F7537B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3A9582A3-D6C2-40D7-BC8B-58BA908069E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E7CEC754-E994-4AF7-9C5E-26ED67CBD6C0}"/>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8121DB85-1835-47BD-A8EB-95106708FA04}"/>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3342355F-8CE9-48E5-9BA7-4C209B0B509B}"/>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5B8BEA-A52F-4B45-9D48-2AC9BFCD73D9}"/>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E34F41F-D3EA-43A3-A050-A5FDB89A8FDB}"/>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BE73BF9F-3201-4149-A7DC-BE89246883F3}"/>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F9681C18-0EF7-4ABA-A4B5-9A418CC7A3C3}"/>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2A33F24-6087-4184-97BD-07E8BECD5FF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E4A980FF-60D9-4AD2-B1B5-5F3C72BC4A6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44908F31-E2C9-467D-A146-8EB7FD28E472}"/>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D9E3E62C-A793-4DEB-9943-5A31C7F41F5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AE34B18-C56E-4FD6-B9DA-651DE6D259D6}"/>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1B538C2B-ED6B-4EA3-BCD6-787419FB5175}"/>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CADD4ED1-4541-45B1-8322-58759983DA4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CB96BF9-6350-4899-B1B5-717524C6B546}"/>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5D5D1DE5-B846-4B59-A7A4-1333855E167F}"/>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1741524-7208-425F-B147-3613A97BC78E}"/>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809104-0EF6-40E1-ACA4-FE4647CC9EE4}"/>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74E7EA95-AC9C-4DAD-8E83-DE4F3A5659F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B02EC07-9524-484C-AACE-93DBB5D7F86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B5ACAEE3-17E3-4D15-AF69-0E64BFA8C9F1}"/>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422A6F2-5476-464B-9E32-9C3970B0D42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EA675E32-A340-4084-8C57-255312321BBE}"/>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9B7A6BD3-755B-4C48-80F9-6DB58F9ED3A8}"/>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A8EF64E2-E186-4492-BE53-2C10954081EE}"/>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18CE7D28-90A2-4A18-9102-5A524093BC0A}"/>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54A39114-85A8-459A-948B-33DCC398A6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D1743375-E6C1-4A42-BD8D-1D75163EDA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BA8E7E64-850A-4F04-86CC-02D9584AD161}"/>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21C7CC0-8F0E-421C-B3E6-D109A819C9F6}"/>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1762A35A-6031-4748-9ECD-298754020B7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19BBD743-0A49-41A3-A065-2CD2881BE7A1}"/>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75541598-7215-42B9-BE64-B63323B27BB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35343DAF-04C0-44E9-9DF0-757C7A73CE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3368FA43-A8FE-42CC-8FAC-DBB4BF7E504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1533C5AC-78D3-4EC6-8ED9-CC2C2173F79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884193F-8DB2-4038-A49D-CA1C095B75B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6CE6A414-403E-40FC-856C-5D136195204E}"/>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20EA4B14-C111-4DDF-B294-60142E4ED49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59B2682-3026-4E80-948A-996CEFB1D48D}"/>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AE628C82-864F-492B-9914-8358132A8E3F}"/>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39A1A14-BB2D-460D-8C3D-F3F9849B3AC4}"/>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0219A77-162D-47D9-A705-EA8070F3CDF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6C625662-68C2-4FAB-8E4D-02926529F35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89FA2038-1054-4206-B04C-16EEE83023D9}"/>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EE6F65D4-630A-43E3-8AC3-8C5926C8E74C}"/>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A68B1E58-6AFC-466D-AE1B-588E95DE6FB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2205C1A6-9892-492A-88DC-0D48FDFAAA4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F73B5FE8-289D-4DA8-99B4-DD0FDC1913F3}"/>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DBD29DE7-AA05-49CF-9155-3792A72BAF1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6DED502-E1B3-427C-B01E-3112BA2EDAB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666641FA-6892-4A5A-A8B5-580D25DE06F9}"/>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70E5D5E3-EB6C-4541-B807-6793EAA3075B}"/>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E29D10B9-2B19-4CD7-99B7-BF328927ADE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99C9811-DF5A-4853-8619-FE7F1CF7310B}"/>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ED55D2E-D181-49C8-A39E-ACBF887102AA}"/>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BBD1C593-937B-42D1-B18C-5A0F3CD0B2EA}"/>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0CF12858-3499-4309-9F6D-248B296069C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6CD67F99-6BAA-44F6-80AD-3253844A0BE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18FEEEE2-FBDF-46D4-BDFE-0CB488364A1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707341B3-D13D-4A09-9474-A001C0EF4E41}"/>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21E03EE2-D0CE-4063-A766-E0F7D239452C}"/>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AA0874C5-7A88-47DC-9AF3-99C8FB4D490C}"/>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E06536EC-A81A-4C9F-B7E8-31D99177987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F5A994DE-95C1-4A97-AB1E-72B60EC9E0DA}"/>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10D0DB5E-5C38-4402-8EEB-1714923DDE98}"/>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5DB170E7-B4F8-45BC-AF43-11938479B124}"/>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3CE7624-3869-4A6E-81ED-B9731EE12FC1}"/>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5EDBADAA-BE87-4B05-BB6B-69EECA8A9AC8}"/>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
        <p:nvSpPr>
          <p:cNvPr id="9" name="Slide Number Placeholder 8">
            <a:extLst>
              <a:ext uri="{FF2B5EF4-FFF2-40B4-BE49-F238E27FC236}">
                <a16:creationId xmlns:a16="http://schemas.microsoft.com/office/drawing/2014/main" id="{86C6E566-1855-4708-91B5-0EC5B3F18CCC}"/>
              </a:ext>
            </a:extLst>
          </p:cNvPr>
          <p:cNvSpPr>
            <a:spLocks noGrp="1"/>
          </p:cNvSpPr>
          <p:nvPr>
            <p:ph type="sldNum" sz="quarter" idx="12"/>
          </p:nvPr>
        </p:nvSpPr>
        <p:spPr/>
        <p:txBody>
          <a:bodyPr/>
          <a:lstStyle/>
          <a:p>
            <a:fld id="{5EA792F7-1D9E-4C7E-A103-E8EDFDC2691E}" type="slidenum">
              <a:rPr lang="en-US" smtClean="0"/>
              <a:t>4</a:t>
            </a:fld>
            <a:endParaRPr lang="en-US" dirty="0"/>
          </a:p>
        </p:txBody>
      </p:sp>
      <p:pic>
        <p:nvPicPr>
          <p:cNvPr id="12" name="Picture Placeholder 11">
            <a:extLst>
              <a:ext uri="{FF2B5EF4-FFF2-40B4-BE49-F238E27FC236}">
                <a16:creationId xmlns:a16="http://schemas.microsoft.com/office/drawing/2014/main" id="{FB517080-7F1E-4897-9287-A1BC57BD64B8}"/>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a:stretch/>
        </p:blipFill>
        <p:spPr>
          <a:xfrm>
            <a:off x="7253022" y="1820335"/>
            <a:ext cx="3540310" cy="3204000"/>
          </a:xfrm>
        </p:spPr>
      </p:pic>
      <p:sp>
        <p:nvSpPr>
          <p:cNvPr id="5" name="TextBox 4">
            <a:extLst>
              <a:ext uri="{FF2B5EF4-FFF2-40B4-BE49-F238E27FC236}">
                <a16:creationId xmlns:a16="http://schemas.microsoft.com/office/drawing/2014/main" id="{EA9F1A22-C21D-37DE-DB8F-65BEE876B15F}"/>
              </a:ext>
            </a:extLst>
          </p:cNvPr>
          <p:cNvSpPr txBox="1"/>
          <p:nvPr/>
        </p:nvSpPr>
        <p:spPr>
          <a:xfrm>
            <a:off x="983292" y="2094271"/>
            <a:ext cx="4114800" cy="2585323"/>
          </a:xfrm>
          <a:prstGeom prst="rect">
            <a:avLst/>
          </a:prstGeom>
          <a:noFill/>
        </p:spPr>
        <p:txBody>
          <a:bodyPr wrap="square" rtlCol="0">
            <a:spAutoFit/>
          </a:bodyPr>
          <a:lstStyle/>
          <a:p>
            <a:r>
              <a:rPr lang="en-US" b="1" dirty="0"/>
              <a:t>Microsoft excel 2021</a:t>
            </a:r>
          </a:p>
          <a:p>
            <a:endParaRPr lang="en-US" dirty="0"/>
          </a:p>
          <a:p>
            <a:endParaRPr lang="en-US" dirty="0"/>
          </a:p>
          <a:p>
            <a:r>
              <a:rPr lang="en-US" dirty="0"/>
              <a:t>I used this software as it has various functions that are convenient and faster to use. It helps in drawing meaningful conclusions and to create visualizing data to understand the problem clearly and to make data driven decisions. </a:t>
            </a:r>
          </a:p>
        </p:txBody>
      </p:sp>
    </p:spTree>
    <p:extLst>
      <p:ext uri="{BB962C8B-B14F-4D97-AF65-F5344CB8AC3E}">
        <p14:creationId xmlns:p14="http://schemas.microsoft.com/office/powerpoint/2010/main" val="2559217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19526B4-0363-4BAB-BC46-80456D5E41E0}"/>
              </a:ext>
            </a:extLst>
          </p:cNvPr>
          <p:cNvSpPr>
            <a:spLocks noGrp="1"/>
          </p:cNvSpPr>
          <p:nvPr>
            <p:ph type="ctrTitle"/>
          </p:nvPr>
        </p:nvSpPr>
        <p:spPr>
          <a:xfrm>
            <a:off x="2042031" y="2356219"/>
            <a:ext cx="4494380" cy="2577893"/>
          </a:xfrm>
        </p:spPr>
        <p:txBody>
          <a:bodyPr/>
          <a:lstStyle/>
          <a:p>
            <a:r>
              <a:rPr lang="en-US" dirty="0"/>
              <a:t>Insights </a:t>
            </a:r>
          </a:p>
        </p:txBody>
      </p:sp>
      <p:pic>
        <p:nvPicPr>
          <p:cNvPr id="11" name="Picture Placeholder 10">
            <a:extLst>
              <a:ext uri="{FF2B5EF4-FFF2-40B4-BE49-F238E27FC236}">
                <a16:creationId xmlns:a16="http://schemas.microsoft.com/office/drawing/2014/main" id="{7211D86F-DB68-4879-9A8B-01A00B6E638E}"/>
              </a:ext>
            </a:extLst>
          </p:cNvPr>
          <p:cNvPicPr>
            <a:picLocks noGrp="1" noChangeAspect="1"/>
          </p:cNvPicPr>
          <p:nvPr>
            <p:ph type="pic" sz="quarter" idx="10"/>
          </p:nvPr>
        </p:nvPicPr>
        <p:blipFill>
          <a:blip r:embed="rId3">
            <a:extLst>
              <a:ext uri="{837473B0-CC2E-450A-ABE3-18F120FF3D39}">
                <a1611:picAttrSrcUrl xmlns:a1611="http://schemas.microsoft.com/office/drawing/2016/11/main" r:id="rId4"/>
              </a:ext>
            </a:extLst>
          </a:blip>
          <a:srcRect/>
          <a:stretch/>
        </p:blipFill>
        <p:spPr>
          <a:xfrm>
            <a:off x="6536411" y="254456"/>
            <a:ext cx="4203526" cy="4203526"/>
          </a:xfrm>
        </p:spPr>
      </p:pic>
    </p:spTree>
    <p:extLst>
      <p:ext uri="{BB962C8B-B14F-4D97-AF65-F5344CB8AC3E}">
        <p14:creationId xmlns:p14="http://schemas.microsoft.com/office/powerpoint/2010/main" val="712774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1) Average Call Duration: What is the average duration of calls for each time bucket? </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6</a:t>
            </a:fld>
            <a:endParaRPr lang="en-US" dirty="0"/>
          </a:p>
        </p:txBody>
      </p:sp>
      <p:graphicFrame>
        <p:nvGraphicFramePr>
          <p:cNvPr id="5" name="Chart 4">
            <a:extLst>
              <a:ext uri="{FF2B5EF4-FFF2-40B4-BE49-F238E27FC236}">
                <a16:creationId xmlns:a16="http://schemas.microsoft.com/office/drawing/2014/main" id="{3D89BCA7-6FCE-E1E6-81D3-890D543BDD98}"/>
              </a:ext>
            </a:extLst>
          </p:cNvPr>
          <p:cNvGraphicFramePr>
            <a:graphicFrameLocks/>
          </p:cNvGraphicFramePr>
          <p:nvPr>
            <p:extLst>
              <p:ext uri="{D42A27DB-BD31-4B8C-83A1-F6EECF244321}">
                <p14:modId xmlns:p14="http://schemas.microsoft.com/office/powerpoint/2010/main" val="2136449678"/>
              </p:ext>
            </p:extLst>
          </p:nvPr>
        </p:nvGraphicFramePr>
        <p:xfrm>
          <a:off x="987589" y="1311684"/>
          <a:ext cx="10464534" cy="352670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7F7FF17E-0E09-386C-2B17-AACDDB0371C7}"/>
              </a:ext>
            </a:extLst>
          </p:cNvPr>
          <p:cNvSpPr txBox="1"/>
          <p:nvPr/>
        </p:nvSpPr>
        <p:spPr>
          <a:xfrm>
            <a:off x="1622323" y="5388077"/>
            <a:ext cx="9035845" cy="646331"/>
          </a:xfrm>
          <a:prstGeom prst="rect">
            <a:avLst/>
          </a:prstGeom>
          <a:noFill/>
        </p:spPr>
        <p:txBody>
          <a:bodyPr wrap="square" rtlCol="0">
            <a:spAutoFit/>
          </a:bodyPr>
          <a:lstStyle/>
          <a:p>
            <a:r>
              <a:rPr lang="en-US" dirty="0"/>
              <a:t>Most of the calls were in the time bucket of 10am-11am and 7pm-8pm, having average call duration of 203.33 &amp; 203.41 respectively </a:t>
            </a:r>
          </a:p>
        </p:txBody>
      </p:sp>
    </p:spTree>
    <p:extLst>
      <p:ext uri="{BB962C8B-B14F-4D97-AF65-F5344CB8AC3E}">
        <p14:creationId xmlns:p14="http://schemas.microsoft.com/office/powerpoint/2010/main" val="1873996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1) Average Call Duration: What is the average duration of calls for each time bucket? </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7</a:t>
            </a:fld>
            <a:endParaRPr lang="en-US" dirty="0"/>
          </a:p>
        </p:txBody>
      </p:sp>
      <p:sp>
        <p:nvSpPr>
          <p:cNvPr id="2" name="TextBox 1">
            <a:extLst>
              <a:ext uri="{FF2B5EF4-FFF2-40B4-BE49-F238E27FC236}">
                <a16:creationId xmlns:a16="http://schemas.microsoft.com/office/drawing/2014/main" id="{7F7FF17E-0E09-386C-2B17-AACDDB0371C7}"/>
              </a:ext>
            </a:extLst>
          </p:cNvPr>
          <p:cNvSpPr txBox="1"/>
          <p:nvPr/>
        </p:nvSpPr>
        <p:spPr>
          <a:xfrm>
            <a:off x="393291" y="1327354"/>
            <a:ext cx="9035845" cy="369332"/>
          </a:xfrm>
          <a:prstGeom prst="rect">
            <a:avLst/>
          </a:prstGeom>
          <a:noFill/>
        </p:spPr>
        <p:txBody>
          <a:bodyPr wrap="square" rtlCol="0">
            <a:spAutoFit/>
          </a:bodyPr>
          <a:lstStyle/>
          <a:p>
            <a:r>
              <a:rPr lang="en-US" dirty="0"/>
              <a:t>INSIGHTS : </a:t>
            </a:r>
          </a:p>
        </p:txBody>
      </p:sp>
      <p:sp>
        <p:nvSpPr>
          <p:cNvPr id="4" name="TextBox 3">
            <a:extLst>
              <a:ext uri="{FF2B5EF4-FFF2-40B4-BE49-F238E27FC236}">
                <a16:creationId xmlns:a16="http://schemas.microsoft.com/office/drawing/2014/main" id="{A3F9E495-9214-27E5-0959-ED3A7CC14625}"/>
              </a:ext>
            </a:extLst>
          </p:cNvPr>
          <p:cNvSpPr txBox="1"/>
          <p:nvPr/>
        </p:nvSpPr>
        <p:spPr>
          <a:xfrm>
            <a:off x="481781" y="2025445"/>
            <a:ext cx="10255045" cy="327782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By using pivot table for this analysis, I used time bucket, </a:t>
            </a:r>
            <a:r>
              <a:rPr lang="en-US" b="1" dirty="0" err="1"/>
              <a:t>call_seconds</a:t>
            </a:r>
            <a:r>
              <a:rPr lang="en-US" b="1" dirty="0"/>
              <a:t> and </a:t>
            </a:r>
            <a:r>
              <a:rPr lang="en-US" b="1" dirty="0" err="1"/>
              <a:t>call_status</a:t>
            </a:r>
            <a:r>
              <a:rPr lang="en-US" b="1" dirty="0"/>
              <a:t>, for finding the average duration of call for answered calls.</a:t>
            </a:r>
          </a:p>
          <a:p>
            <a:pPr marL="285750" indent="-285750">
              <a:lnSpc>
                <a:spcPct val="150000"/>
              </a:lnSpc>
              <a:buFont typeface="Arial" panose="020B0604020202020204" pitchFamily="34" charset="0"/>
              <a:buChar char="•"/>
            </a:pPr>
            <a:r>
              <a:rPr lang="en-US" b="1" dirty="0"/>
              <a:t>Based on the analysis, total average duration of call answered by agents is 198.62.</a:t>
            </a:r>
          </a:p>
          <a:p>
            <a:pPr marL="285750" indent="-285750">
              <a:lnSpc>
                <a:spcPct val="150000"/>
              </a:lnSpc>
              <a:buFont typeface="Arial" panose="020B0604020202020204" pitchFamily="34" charset="0"/>
              <a:buChar char="•"/>
            </a:pPr>
            <a:r>
              <a:rPr lang="en-US" b="1" dirty="0"/>
              <a:t>Further analysis reviles that maximum avg duration of incoming calls is at 10am-11am and 7pm-8pm.</a:t>
            </a:r>
          </a:p>
          <a:p>
            <a:pPr marL="285750" indent="-285750">
              <a:lnSpc>
                <a:spcPct val="150000"/>
              </a:lnSpc>
              <a:buFont typeface="Arial" panose="020B0604020202020204" pitchFamily="34" charset="0"/>
              <a:buChar char="•"/>
            </a:pPr>
            <a:r>
              <a:rPr lang="en-US" b="1" dirty="0"/>
              <a:t> we can also see from 12pm-3pm the duration of call are very less, the minimum avg duration was at 12pm-1pm.</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054019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2) Call Volume Analysis:  Can you create a chart or graph that shows the number of calls received in each time bucket?</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8</a:t>
            </a:fld>
            <a:endParaRPr lang="en-US" dirty="0"/>
          </a:p>
        </p:txBody>
      </p:sp>
      <p:graphicFrame>
        <p:nvGraphicFramePr>
          <p:cNvPr id="5" name="Chart 4">
            <a:extLst>
              <a:ext uri="{FF2B5EF4-FFF2-40B4-BE49-F238E27FC236}">
                <a16:creationId xmlns:a16="http://schemas.microsoft.com/office/drawing/2014/main" id="{52546789-F7FF-F003-67FB-2479F3E94C2C}"/>
              </a:ext>
            </a:extLst>
          </p:cNvPr>
          <p:cNvGraphicFramePr>
            <a:graphicFrameLocks/>
          </p:cNvGraphicFramePr>
          <p:nvPr>
            <p:extLst>
              <p:ext uri="{D42A27DB-BD31-4B8C-83A1-F6EECF244321}">
                <p14:modId xmlns:p14="http://schemas.microsoft.com/office/powerpoint/2010/main" val="2483680306"/>
              </p:ext>
            </p:extLst>
          </p:nvPr>
        </p:nvGraphicFramePr>
        <p:xfrm>
          <a:off x="645795" y="1506671"/>
          <a:ext cx="10900410" cy="35890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43316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26F536-5EF1-4F19-AA94-E5010F28B872}"/>
              </a:ext>
            </a:extLst>
          </p:cNvPr>
          <p:cNvSpPr>
            <a:spLocks noGrp="1"/>
          </p:cNvSpPr>
          <p:nvPr>
            <p:ph type="title"/>
          </p:nvPr>
        </p:nvSpPr>
        <p:spPr>
          <a:xfrm>
            <a:off x="1435509" y="107029"/>
            <a:ext cx="9770806" cy="722287"/>
          </a:xfrm>
        </p:spPr>
        <p:txBody>
          <a:bodyPr>
            <a:normAutofit fontScale="90000"/>
          </a:bodyPr>
          <a:lstStyle/>
          <a:p>
            <a:pPr>
              <a:lnSpc>
                <a:spcPct val="150000"/>
              </a:lnSpc>
            </a:pPr>
            <a:r>
              <a:rPr lang="en-US" sz="2000" dirty="0"/>
              <a:t>2) Call Volume Analysis:  Can you create a chart or graph that shows the number of calls received in each time bucket?</a:t>
            </a:r>
          </a:p>
        </p:txBody>
      </p:sp>
      <p:sp>
        <p:nvSpPr>
          <p:cNvPr id="7" name="Slide Number Placeholder 6">
            <a:extLst>
              <a:ext uri="{FF2B5EF4-FFF2-40B4-BE49-F238E27FC236}">
                <a16:creationId xmlns:a16="http://schemas.microsoft.com/office/drawing/2014/main" id="{DC091AA2-477A-43CC-B2F0-95287EBC8DF4}"/>
              </a:ext>
            </a:extLst>
          </p:cNvPr>
          <p:cNvSpPr>
            <a:spLocks noGrp="1"/>
          </p:cNvSpPr>
          <p:nvPr>
            <p:ph type="sldNum" sz="quarter" idx="12"/>
          </p:nvPr>
        </p:nvSpPr>
        <p:spPr/>
        <p:txBody>
          <a:bodyPr/>
          <a:lstStyle/>
          <a:p>
            <a:fld id="{80967E29-1480-472A-9FC5-C4768A52587C}" type="slidenum">
              <a:rPr lang="en-US" smtClean="0"/>
              <a:t>9</a:t>
            </a:fld>
            <a:endParaRPr lang="en-US" dirty="0"/>
          </a:p>
        </p:txBody>
      </p:sp>
      <p:graphicFrame>
        <p:nvGraphicFramePr>
          <p:cNvPr id="3" name="Chart 2">
            <a:extLst>
              <a:ext uri="{FF2B5EF4-FFF2-40B4-BE49-F238E27FC236}">
                <a16:creationId xmlns:a16="http://schemas.microsoft.com/office/drawing/2014/main" id="{6E5501B1-719C-9708-63E1-15CEBE503109}"/>
              </a:ext>
            </a:extLst>
          </p:cNvPr>
          <p:cNvGraphicFramePr>
            <a:graphicFrameLocks/>
          </p:cNvGraphicFramePr>
          <p:nvPr>
            <p:extLst>
              <p:ext uri="{D42A27DB-BD31-4B8C-83A1-F6EECF244321}">
                <p14:modId xmlns:p14="http://schemas.microsoft.com/office/powerpoint/2010/main" val="700220145"/>
              </p:ext>
            </p:extLst>
          </p:nvPr>
        </p:nvGraphicFramePr>
        <p:xfrm>
          <a:off x="372827" y="1153570"/>
          <a:ext cx="11317728" cy="418534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70017271"/>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moke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moke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moke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moke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mokey Glas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E117AD-7972-4C19-8EE9-C96E6C3AD3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2779174-7527-490F-870B-C81F06E4E9E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22618F7-18BF-4051-9DE5-A9D1FF4469C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Funky shapes dark design</Template>
  <TotalTime>302</TotalTime>
  <Words>1741</Words>
  <Application>Microsoft Office PowerPoint</Application>
  <PresentationFormat>Widescreen</PresentationFormat>
  <Paragraphs>153</Paragraphs>
  <Slides>24</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Source Sans Pro</vt:lpstr>
      <vt:lpstr>Wingdings</vt:lpstr>
      <vt:lpstr>FunkyShapesDarkVTI</vt:lpstr>
      <vt:lpstr>ABC Call Volume Trend Analysis</vt:lpstr>
      <vt:lpstr>Agenda</vt:lpstr>
      <vt:lpstr>Introduction</vt:lpstr>
      <vt:lpstr>Tech-stack used</vt:lpstr>
      <vt:lpstr>Insights </vt:lpstr>
      <vt:lpstr>1) Average Call Duration: What is the average duration of calls for each time bucket? </vt:lpstr>
      <vt:lpstr>1) Average Call Duration: What is the average duration of calls for each time bucket? </vt:lpstr>
      <vt:lpstr>2) Call Volume Analysis:  Can you create a chart or graph that shows the number of calls received in each time bucket?</vt:lpstr>
      <vt:lpstr>2) Call Volume Analysis:  Can you create a chart or graph that shows the number of calls received in each time bucket?</vt:lpstr>
      <vt:lpstr>2) Call Volume Analysis:  Can you create a chart or graph that shows the number of calls received in each time bucket?</vt:lpstr>
      <vt:lpstr>3) Manpower Planning: What is the minimum number of agents required in each time bucket to reduce the abandon rate to 10%?</vt:lpstr>
      <vt:lpstr>3) Manpower Planning: What is the minimum number of agents required in each time bucket to reduce the abandon rate to 10%?</vt:lpstr>
      <vt:lpstr>3) Manpower Planning: What is the minimum number of agents required in each time bucket to reduce the abandon rate to 10%?</vt:lpstr>
      <vt:lpstr>3) Manpower Planning: What is the minimum number of agents required in each time bucket to reduce the abandon rate to 10%?</vt:lpstr>
      <vt:lpstr>3) Manpower Planning: What is the minimum number of agents required in each time bucket to reduce the abandon rate to 10%?</vt:lpstr>
      <vt:lpstr>3) Night Shift Manpower Planning: Propose a manpower plan for each time bucket throughout the day, keeping the maximum abandon rate at 10%</vt:lpstr>
      <vt:lpstr>3) Night Shift Manpower Planning: Propose a manpower plan for each time bucket throughout the day, keeping the maximum abandon rate at 10%</vt:lpstr>
      <vt:lpstr>3) Night Shift Manpower Planning: Propose a manpower plan for each time bucket throughout the day, keeping the maximum abandon rate at 10%</vt:lpstr>
      <vt:lpstr>3) Night Shift Manpower Planning: Propose a manpower plan for each time bucket throughout the day, keeping the maximum abandon rate at 10%</vt:lpstr>
      <vt:lpstr>Conclusions</vt:lpstr>
      <vt:lpstr>PowerPoint Presentation</vt:lpstr>
      <vt:lpstr>Result</vt:lpstr>
      <vt:lpstr>Hyperlink to the excel file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abhishek adyani</dc:creator>
  <cp:lastModifiedBy>abhishek adyani</cp:lastModifiedBy>
  <cp:revision>15</cp:revision>
  <dcterms:created xsi:type="dcterms:W3CDTF">2024-07-14T16:00:22Z</dcterms:created>
  <dcterms:modified xsi:type="dcterms:W3CDTF">2024-07-15T15:14:45Z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